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10692000" cx="7560000"/>
  <p:notesSz cx="6858000" cy="9144000"/>
  <p:embeddedFontLst>
    <p:embeddedFont>
      <p:font typeface="Montserrat"/>
      <p:regular r:id="rId77"/>
      <p:bold r:id="rId78"/>
      <p:italic r:id="rId79"/>
      <p:boldItalic r:id="rId80"/>
    </p:embeddedFont>
    <p:embeddedFont>
      <p:font typeface="PT Sans"/>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8">
          <p15:clr>
            <a:srgbClr val="A4A3A4"/>
          </p15:clr>
        </p15:guide>
        <p15:guide id="2" pos="23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0EE1C1-D242-479E-ADC6-5F25C0CA32B9}">
  <a:tblStyle styleId="{7E0EE1C1-D242-479E-ADC6-5F25C0CA32B9}"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EB1F357-53F8-4A99-9398-124D341033B0}" styleName="Table_1">
    <a:wholeTbl>
      <a:tcTxStyle>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8" orient="horz"/>
        <p:guide pos="238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PTSans-boldItalic.fntdata"/><Relationship Id="rId83" Type="http://schemas.openxmlformats.org/officeDocument/2006/relationships/font" Target="fonts/PTSans-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Montserrat-boldItalic.fntdata"/><Relationship Id="rId82" Type="http://schemas.openxmlformats.org/officeDocument/2006/relationships/font" Target="fonts/PTSans-bold.fntdata"/><Relationship Id="rId81" Type="http://schemas.openxmlformats.org/officeDocument/2006/relationships/font" Target="fonts/PT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Montserrat-regular.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Montserrat-italic.fntdata"/><Relationship Id="rId34" Type="http://schemas.openxmlformats.org/officeDocument/2006/relationships/slide" Target="slides/slide28.xml"/><Relationship Id="rId78" Type="http://schemas.openxmlformats.org/officeDocument/2006/relationships/font" Target="fonts/Montserrat-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080619f15_0_101: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080619f1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8080619f15_0_261: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080619f15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8080619f15_0_174: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080619f15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8080619f15_0_18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080619f15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8080619f15_2_8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080619f15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080619f15_0_231: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080619f15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8080619f15_2_10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080619f15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8080619f15_0_211: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080619f1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8080619f15_0_247: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080619f15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8080619f15_0_198: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080619f15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080619f15_0_1242: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080619f15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8080619f15_0_29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080619f15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080619f15_0_297: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080619f15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8080619f15_0_304: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8080619f15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8080619f15_0_311: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080619f15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8080619f15_0_31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080619f15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8080619f15_0_32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080619f15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8080619f15_0_333: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080619f15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080619f15_0_34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080619f15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8080619f15_0_15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8080619f1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8080619f15_0_347: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8080619f15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8080619f15_0_17: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8080619f1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8080619f15_2_17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080619f15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8080619f15_0_392: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8080619f15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8080619f15_2_18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8080619f15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8080619f15_0_37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8080619f15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8080619f15_0_40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8080619f15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8080619f15_0_45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8080619f15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8080619f15_0_1194: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8080619f15_0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8080619f15_0_122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8080619f15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8080619f15_0_1173: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8080619f15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8080619f15_0_1232: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8080619f15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8080619f15_0_3: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080619f1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8080619f15_0_472: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8080619f15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8080619f15_0_482: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8080619f15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8080619f15_0_43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8080619f15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8080619f15_0_511: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8080619f15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8080619f15_0_524: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8080619f15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8080619f15_0_49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8080619f15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8080619f15_0_531: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8080619f15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8080619f15_0_548: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8080619f15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8080619f15_0_594: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8080619f15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8080619f15_0_618: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8080619f15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8080619f15_0_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080619f1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8080619f15_0_63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8080619f15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8080619f15_0_573: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8080619f15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8080619f15_0_362: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8080619f15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8080619f15_0_66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8080619f15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8080619f15_0_75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8080619f15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8080619f15_0_76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8080619f15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8080619f15_0_77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8080619f15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8080619f15_0_72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8080619f15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8080619f15_0_78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8080619f15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8080619f15_0_81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8080619f15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8080619f15_0_25: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080619f1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8080619f15_0_837: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8080619f15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8080619f15_0_858: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8080619f15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8080619f15_0_87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8080619f15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8080619f15_0_798: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8080619f15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8080619f15_0_924: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8080619f15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8080619f15_0_1057: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8080619f15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8080619f15_0_106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8080619f15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8080619f15_0_1105: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8080619f15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8080619f15_0_112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8080619f15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8080619f15_2_274: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8080619f15_2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8080619f15_2_18: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080619f15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8080619f15_2_29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8080619f15_2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8080619f15_0_57: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080619f1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8080619f15_0_118: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080619f1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57712" y="1547778"/>
            <a:ext cx="7044600" cy="426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57705" y="5891409"/>
            <a:ext cx="7044600" cy="1647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257705" y="2299346"/>
            <a:ext cx="7044600" cy="4081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257705" y="6552657"/>
            <a:ext cx="7044600" cy="2703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57705" y="4471058"/>
            <a:ext cx="7044600" cy="17499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257705" y="925091"/>
            <a:ext cx="7044600" cy="11904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257705" y="2395696"/>
            <a:ext cx="7044600" cy="7101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257705" y="925091"/>
            <a:ext cx="7044600" cy="11904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257705" y="2395696"/>
            <a:ext cx="3306900" cy="7101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3995291" y="2395696"/>
            <a:ext cx="3306900" cy="7101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257705" y="925091"/>
            <a:ext cx="7044600" cy="11904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257705" y="1154948"/>
            <a:ext cx="2321700" cy="15708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257705" y="2888617"/>
            <a:ext cx="2321700" cy="6609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05325" y="935745"/>
            <a:ext cx="5264700" cy="8503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3780000" y="-260"/>
            <a:ext cx="3780000" cy="1069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19508" y="2563450"/>
            <a:ext cx="3344400" cy="3081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19508" y="5826865"/>
            <a:ext cx="3344400" cy="256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083839" y="1505164"/>
            <a:ext cx="3172200" cy="76812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257705" y="8794266"/>
            <a:ext cx="4959600" cy="12579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57705" y="925091"/>
            <a:ext cx="7044600" cy="1190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57705" y="2395696"/>
            <a:ext cx="7044600" cy="7101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7004788" y="9693616"/>
            <a:ext cx="453600" cy="8181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8.pn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5.png"/><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4.jpg"/><Relationship Id="rId4" Type="http://schemas.openxmlformats.org/officeDocument/2006/relationships/image" Target="../media/image4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30.png"/><Relationship Id="rId11" Type="http://schemas.openxmlformats.org/officeDocument/2006/relationships/image" Target="../media/image2.png"/><Relationship Id="rId10" Type="http://schemas.openxmlformats.org/officeDocument/2006/relationships/image" Target="../media/image28.png"/><Relationship Id="rId9" Type="http://schemas.openxmlformats.org/officeDocument/2006/relationships/image" Target="../media/image17.png"/><Relationship Id="rId5" Type="http://schemas.openxmlformats.org/officeDocument/2006/relationships/image" Target="../media/image27.png"/><Relationship Id="rId6" Type="http://schemas.openxmlformats.org/officeDocument/2006/relationships/image" Target="../media/image22.png"/><Relationship Id="rId7" Type="http://schemas.openxmlformats.org/officeDocument/2006/relationships/image" Target="../media/image21.png"/><Relationship Id="rId8" Type="http://schemas.openxmlformats.org/officeDocument/2006/relationships/image" Target="../media/image6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8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40.png"/><Relationship Id="rId6" Type="http://schemas.openxmlformats.org/officeDocument/2006/relationships/image" Target="../media/image46.png"/><Relationship Id="rId7" Type="http://schemas.openxmlformats.org/officeDocument/2006/relationships/image" Target="../media/image90.png"/><Relationship Id="rId8" Type="http://schemas.openxmlformats.org/officeDocument/2006/relationships/image" Target="../media/image4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3.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3.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4.png"/><Relationship Id="rId4" Type="http://schemas.openxmlformats.org/officeDocument/2006/relationships/image" Target="../media/image71.png"/><Relationship Id="rId5"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0.png"/><Relationship Id="rId4" Type="http://schemas.openxmlformats.org/officeDocument/2006/relationships/image" Target="../media/image62.png"/><Relationship Id="rId5" Type="http://schemas.openxmlformats.org/officeDocument/2006/relationships/image" Target="../media/image6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70.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86.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2.png"/><Relationship Id="rId4" Type="http://schemas.openxmlformats.org/officeDocument/2006/relationships/image" Target="../media/image78.png"/><Relationship Id="rId11" Type="http://schemas.openxmlformats.org/officeDocument/2006/relationships/image" Target="../media/image79.png"/><Relationship Id="rId10" Type="http://schemas.openxmlformats.org/officeDocument/2006/relationships/image" Target="../media/image77.png"/><Relationship Id="rId9" Type="http://schemas.openxmlformats.org/officeDocument/2006/relationships/image" Target="../media/image73.png"/><Relationship Id="rId5" Type="http://schemas.openxmlformats.org/officeDocument/2006/relationships/image" Target="../media/image76.png"/><Relationship Id="rId6" Type="http://schemas.openxmlformats.org/officeDocument/2006/relationships/image" Target="../media/image74.png"/><Relationship Id="rId7" Type="http://schemas.openxmlformats.org/officeDocument/2006/relationships/image" Target="../media/image84.png"/><Relationship Id="rId8" Type="http://schemas.openxmlformats.org/officeDocument/2006/relationships/image" Target="../media/image7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80.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hyperlink" Target="https://drive.google.com/open?id=1zgXMPV9Ju1GbjO-qT_xKdy4ypwEYs4kM" TargetMode="External"/><Relationship Id="rId4" Type="http://schemas.openxmlformats.org/officeDocument/2006/relationships/hyperlink" Target="https://drive.google.com/open?id=1bW66BmglsEMYKY8kff3V5rTxIIWO3A0J" TargetMode="External"/><Relationship Id="rId5" Type="http://schemas.openxmlformats.org/officeDocument/2006/relationships/hyperlink" Target="https://drive.google.com/open?id=1flY23lfTUxbsMahJCxzer1awqDixV2HB" TargetMode="External"/><Relationship Id="rId6" Type="http://schemas.openxmlformats.org/officeDocument/2006/relationships/hyperlink" Target="https://drive.google.com/open?id=1yDsW-3uWNveN4ThbIxr9wTCYae3nKFpt" TargetMode="External"/><Relationship Id="rId7" Type="http://schemas.openxmlformats.org/officeDocument/2006/relationships/hyperlink" Target="https://drive.google.com/open?id=1qwk0dPbaiOmTykiPwGz0o0bI3AjoOxv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hyperlink" Target="https://drive.google.com/open?id=1LlY02dBqKOHo3gr2g1ocs-U7gBgib0UA" TargetMode="External"/><Relationship Id="rId4" Type="http://schemas.openxmlformats.org/officeDocument/2006/relationships/hyperlink" Target="https://drive.google.com/open?id=1y3B-kibBj5vx7GWWqSLgjNiP7ONPcXVH" TargetMode="External"/><Relationship Id="rId5" Type="http://schemas.openxmlformats.org/officeDocument/2006/relationships/hyperlink" Target="https://drive.google.com/open?id=1BUeNX1by6XG5szASYDBgjI7hl05zXJq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0" y="4970400"/>
            <a:ext cx="7560000" cy="603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nvSpPr>
        <p:spPr>
          <a:xfrm>
            <a:off x="820800" y="2749200"/>
            <a:ext cx="5918400" cy="31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7200">
                <a:latin typeface="Montserrat"/>
                <a:ea typeface="Montserrat"/>
                <a:cs typeface="Montserrat"/>
                <a:sym typeface="Montserrat"/>
              </a:rPr>
              <a:t>STATUS REPORT 2</a:t>
            </a:r>
            <a:br>
              <a:rPr b="1" lang="pt-BR" sz="7200">
                <a:latin typeface="Montserrat"/>
                <a:ea typeface="Montserrat"/>
                <a:cs typeface="Montserrat"/>
                <a:sym typeface="Montserrat"/>
              </a:rPr>
            </a:br>
            <a:r>
              <a:rPr b="1" lang="pt-BR" sz="4800">
                <a:latin typeface="Montserrat"/>
                <a:ea typeface="Montserrat"/>
                <a:cs typeface="Montserrat"/>
                <a:sym typeface="Montserrat"/>
              </a:rPr>
              <a:t>SISTEMA CHECK</a:t>
            </a:r>
            <a:endParaRPr b="1" sz="4800">
              <a:latin typeface="Montserrat"/>
              <a:ea typeface="Montserrat"/>
              <a:cs typeface="Montserrat"/>
              <a:sym typeface="Montserrat"/>
            </a:endParaRPr>
          </a:p>
        </p:txBody>
      </p:sp>
      <p:sp>
        <p:nvSpPr>
          <p:cNvPr id="56" name="Google Shape;56;p13"/>
          <p:cNvSpPr txBox="1"/>
          <p:nvPr/>
        </p:nvSpPr>
        <p:spPr>
          <a:xfrm>
            <a:off x="5101250" y="8888525"/>
            <a:ext cx="1854900" cy="14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1940700" y="71775"/>
            <a:ext cx="5178600" cy="1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58" name="Google Shape;58;p13"/>
          <p:cNvSpPr txBox="1"/>
          <p:nvPr>
            <p:ph idx="12" type="sldNum"/>
          </p:nvPr>
        </p:nvSpPr>
        <p:spPr>
          <a:xfrm>
            <a:off x="7004788" y="9777216"/>
            <a:ext cx="453600" cy="81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 name="Google Shape;59;p13"/>
          <p:cNvPicPr preferRelativeResize="0"/>
          <p:nvPr/>
        </p:nvPicPr>
        <p:blipFill>
          <a:blip r:embed="rId3">
            <a:alphaModFix/>
          </a:blip>
          <a:stretch>
            <a:fillRect/>
          </a:stretch>
        </p:blipFill>
        <p:spPr>
          <a:xfrm>
            <a:off x="4236750" y="9053025"/>
            <a:ext cx="1447425" cy="904624"/>
          </a:xfrm>
          <a:prstGeom prst="rect">
            <a:avLst/>
          </a:prstGeom>
          <a:noFill/>
          <a:ln>
            <a:noFill/>
          </a:ln>
        </p:spPr>
      </p:pic>
      <p:sp>
        <p:nvSpPr>
          <p:cNvPr id="60" name="Google Shape;60;p13"/>
          <p:cNvSpPr txBox="1"/>
          <p:nvPr/>
        </p:nvSpPr>
        <p:spPr>
          <a:xfrm>
            <a:off x="1190700" y="384375"/>
            <a:ext cx="5178600" cy="1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latin typeface="Montserrat"/>
                <a:ea typeface="Montserrat"/>
                <a:cs typeface="Montserrat"/>
                <a:sym typeface="Montserrat"/>
              </a:rPr>
              <a:t>CESAR School | Ciência da Computação e Design 2020.1</a:t>
            </a:r>
            <a:endParaRPr b="1" sz="1200">
              <a:latin typeface="Montserrat"/>
              <a:ea typeface="Montserrat"/>
              <a:cs typeface="Montserrat"/>
              <a:sym typeface="Montserrat"/>
            </a:endParaRPr>
          </a:p>
        </p:txBody>
      </p:sp>
      <p:pic>
        <p:nvPicPr>
          <p:cNvPr id="61" name="Google Shape;61;p13"/>
          <p:cNvPicPr preferRelativeResize="0"/>
          <p:nvPr/>
        </p:nvPicPr>
        <p:blipFill rotWithShape="1">
          <a:blip r:embed="rId4">
            <a:alphaModFix/>
          </a:blip>
          <a:srcRect b="36912" l="22779" r="22196" t="37476"/>
          <a:stretch/>
        </p:blipFill>
        <p:spPr>
          <a:xfrm>
            <a:off x="1875825" y="9162700"/>
            <a:ext cx="2205524" cy="685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nvSpPr>
        <p:spPr>
          <a:xfrm>
            <a:off x="1985850" y="50145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3600">
                <a:latin typeface="Montserrat"/>
                <a:ea typeface="Montserrat"/>
                <a:cs typeface="Montserrat"/>
                <a:sym typeface="Montserrat"/>
              </a:rPr>
              <a:t>2</a:t>
            </a:r>
            <a:r>
              <a:rPr b="1" lang="pt-BR" sz="3600">
                <a:latin typeface="Montserrat"/>
                <a:ea typeface="Montserrat"/>
                <a:cs typeface="Montserrat"/>
                <a:sym typeface="Montserrat"/>
              </a:rPr>
              <a:t>.2 AGENDA</a:t>
            </a:r>
            <a:endParaRPr b="1" sz="3600">
              <a:latin typeface="Montserrat"/>
              <a:ea typeface="Montserrat"/>
              <a:cs typeface="Montserrat"/>
              <a:sym typeface="Montserrat"/>
            </a:endParaRPr>
          </a:p>
        </p:txBody>
      </p:sp>
      <p:sp>
        <p:nvSpPr>
          <p:cNvPr id="171" name="Google Shape;171;p22"/>
          <p:cNvSpPr/>
          <p:nvPr/>
        </p:nvSpPr>
        <p:spPr>
          <a:xfrm>
            <a:off x="-151200" y="1512000"/>
            <a:ext cx="1965600" cy="91800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txBox="1"/>
          <p:nvPr/>
        </p:nvSpPr>
        <p:spPr>
          <a:xfrm>
            <a:off x="1985850" y="1816800"/>
            <a:ext cx="4815600" cy="3350100"/>
          </a:xfrm>
          <a:prstGeom prst="rect">
            <a:avLst/>
          </a:prstGeom>
          <a:noFill/>
          <a:ln>
            <a:noFill/>
          </a:ln>
        </p:spPr>
        <p:txBody>
          <a:bodyPr anchorCtr="0" anchor="t" bIns="91425" lIns="91425" spcFirstLastPara="1" rIns="91425" wrap="square" tIns="91425">
            <a:noAutofit/>
          </a:bodyPr>
          <a:lstStyle/>
          <a:p>
            <a:pPr indent="-304800" lvl="1"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Qual a opinião dos usuários sobre o registro de presença no Sistema AcadWeb?</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Que técnicas devo utilizar para coletar os dados?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Observação em campo, entrevistas, questionários, pesquisa de referencial teórico, técnico e benchmarking.</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 Quem irá responder a pesquisa?</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A pesquisa será respondida por professores e alunos da CESAR School.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A partir do que foi apresentado como objetivo, hipóteses e o planejamento, foi possível definir um roteiro de perguntas que será apresentado em seguida.</a:t>
            </a:r>
            <a:endParaRPr sz="1200">
              <a:solidFill>
                <a:srgbClr val="495052"/>
              </a:solidFill>
              <a:latin typeface="Montserrat"/>
              <a:ea typeface="Montserrat"/>
              <a:cs typeface="Montserrat"/>
              <a:sym typeface="Montserrat"/>
            </a:endParaRPr>
          </a:p>
        </p:txBody>
      </p:sp>
      <p:sp>
        <p:nvSpPr>
          <p:cNvPr id="173" name="Google Shape;173;p22"/>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graphicFrame>
        <p:nvGraphicFramePr>
          <p:cNvPr id="174" name="Google Shape;174;p22"/>
          <p:cNvGraphicFramePr/>
          <p:nvPr/>
        </p:nvGraphicFramePr>
        <p:xfrm>
          <a:off x="1985863" y="5813700"/>
          <a:ext cx="3000000" cy="3000000"/>
        </p:xfrm>
        <a:graphic>
          <a:graphicData uri="http://schemas.openxmlformats.org/drawingml/2006/table">
            <a:tbl>
              <a:tblPr>
                <a:noFill/>
                <a:tableStyleId>{7E0EE1C1-D242-479E-ADC6-5F25C0CA32B9}</a:tableStyleId>
              </a:tblPr>
              <a:tblGrid>
                <a:gridCol w="825750"/>
                <a:gridCol w="825750"/>
                <a:gridCol w="825750"/>
                <a:gridCol w="825750"/>
                <a:gridCol w="555625"/>
                <a:gridCol w="956950"/>
              </a:tblGrid>
              <a:tr h="428025">
                <a:tc gridSpan="4">
                  <a:txBody>
                    <a:bodyPr/>
                    <a:lstStyle/>
                    <a:p>
                      <a:pPr indent="0" lvl="0" marL="0" rtl="0" algn="ctr">
                        <a:spcBef>
                          <a:spcPts val="0"/>
                        </a:spcBef>
                        <a:spcAft>
                          <a:spcPts val="0"/>
                        </a:spcAft>
                        <a:buNone/>
                      </a:pPr>
                      <a:r>
                        <a:rPr b="1" lang="pt-BR" sz="900">
                          <a:latin typeface="Montserrat"/>
                          <a:ea typeface="Montserrat"/>
                          <a:cs typeface="Montserrat"/>
                          <a:sym typeface="Montserrat"/>
                        </a:rPr>
                        <a:t>ENTREVISTAS COM PROFESSORES</a:t>
                      </a:r>
                      <a:endParaRPr b="1" sz="900">
                        <a:latin typeface="Montserrat"/>
                        <a:ea typeface="Montserrat"/>
                        <a:cs typeface="Montserrat"/>
                        <a:sym typeface="Montserrat"/>
                      </a:endParaRPr>
                    </a:p>
                  </a:txBody>
                  <a:tcPr marT="63500" marB="63500" marR="63500" marL="63500" anchor="ctr">
                    <a:solidFill>
                      <a:srgbClr val="B7B7B7"/>
                    </a:solidFill>
                  </a:tcPr>
                </a:tc>
                <a:tc hMerge="1"/>
                <a:tc hMerge="1"/>
                <a:tc hMerge="1"/>
                <a:tc gridSpan="2">
                  <a:txBody>
                    <a:bodyPr/>
                    <a:lstStyle/>
                    <a:p>
                      <a:pPr indent="0" lvl="0" marL="0" rtl="0" algn="ctr">
                        <a:spcBef>
                          <a:spcPts val="0"/>
                        </a:spcBef>
                        <a:spcAft>
                          <a:spcPts val="0"/>
                        </a:spcAft>
                        <a:buNone/>
                      </a:pPr>
                      <a:r>
                        <a:rPr b="1" lang="pt-BR" sz="900">
                          <a:latin typeface="Montserrat"/>
                          <a:ea typeface="Montserrat"/>
                          <a:cs typeface="Montserrat"/>
                          <a:sym typeface="Montserrat"/>
                        </a:rPr>
                        <a:t>FORMULÁRIOS ONLINE</a:t>
                      </a:r>
                      <a:endParaRPr b="1" sz="900">
                        <a:latin typeface="Montserrat"/>
                        <a:ea typeface="Montserrat"/>
                        <a:cs typeface="Montserrat"/>
                        <a:sym typeface="Montserrat"/>
                      </a:endParaRPr>
                    </a:p>
                  </a:txBody>
                  <a:tcPr marT="63500" marB="63500" marR="63500" marL="63500" anchor="ctr">
                    <a:solidFill>
                      <a:srgbClr val="B7B7B7"/>
                    </a:solidFill>
                  </a:tcPr>
                </a:tc>
                <a:tc hMerge="1"/>
              </a:tr>
              <a:tr h="306200">
                <a:tc>
                  <a:txBody>
                    <a:bodyPr/>
                    <a:lstStyle/>
                    <a:p>
                      <a:pPr indent="0" lvl="0" marL="0" rtl="0" algn="ctr">
                        <a:spcBef>
                          <a:spcPts val="0"/>
                        </a:spcBef>
                        <a:spcAft>
                          <a:spcPts val="0"/>
                        </a:spcAft>
                        <a:buNone/>
                      </a:pPr>
                      <a:r>
                        <a:rPr b="1" lang="pt-BR" sz="1100">
                          <a:latin typeface="Montserrat"/>
                          <a:ea typeface="Montserrat"/>
                          <a:cs typeface="Montserrat"/>
                          <a:sym typeface="Montserrat"/>
                        </a:rPr>
                        <a:t>01/04</a:t>
                      </a:r>
                      <a:endParaRPr b="1" sz="1100">
                        <a:latin typeface="Montserrat"/>
                        <a:ea typeface="Montserrat"/>
                        <a:cs typeface="Montserrat"/>
                        <a:sym typeface="Montserrat"/>
                      </a:endParaRPr>
                    </a:p>
                  </a:txBody>
                  <a:tcPr marT="63500" marB="63500" marR="63500" marL="63500" anchor="ctr"/>
                </a:tc>
                <a:tc>
                  <a:txBody>
                    <a:bodyPr/>
                    <a:lstStyle/>
                    <a:p>
                      <a:pPr indent="0" lvl="0" marL="0" rtl="0" algn="ctr">
                        <a:spcBef>
                          <a:spcPts val="0"/>
                        </a:spcBef>
                        <a:spcAft>
                          <a:spcPts val="0"/>
                        </a:spcAft>
                        <a:buNone/>
                      </a:pPr>
                      <a:r>
                        <a:rPr b="1" lang="pt-BR" sz="1100">
                          <a:latin typeface="Montserrat"/>
                          <a:ea typeface="Montserrat"/>
                          <a:cs typeface="Montserrat"/>
                          <a:sym typeface="Montserrat"/>
                        </a:rPr>
                        <a:t>03/04</a:t>
                      </a:r>
                      <a:endParaRPr b="1" sz="1100">
                        <a:latin typeface="Montserrat"/>
                        <a:ea typeface="Montserrat"/>
                        <a:cs typeface="Montserrat"/>
                        <a:sym typeface="Montserrat"/>
                      </a:endParaRPr>
                    </a:p>
                  </a:txBody>
                  <a:tcPr marT="63500" marB="63500" marR="63500" marL="63500" anchor="ctr"/>
                </a:tc>
                <a:tc>
                  <a:txBody>
                    <a:bodyPr/>
                    <a:lstStyle/>
                    <a:p>
                      <a:pPr indent="0" lvl="0" marL="0" rtl="0" algn="ctr">
                        <a:spcBef>
                          <a:spcPts val="0"/>
                        </a:spcBef>
                        <a:spcAft>
                          <a:spcPts val="0"/>
                        </a:spcAft>
                        <a:buNone/>
                      </a:pPr>
                      <a:r>
                        <a:rPr b="1" lang="pt-BR" sz="1100">
                          <a:latin typeface="Montserrat"/>
                          <a:ea typeface="Montserrat"/>
                          <a:cs typeface="Montserrat"/>
                          <a:sym typeface="Montserrat"/>
                        </a:rPr>
                        <a:t>29/04</a:t>
                      </a:r>
                      <a:endParaRPr b="1" sz="1100">
                        <a:latin typeface="Montserrat"/>
                        <a:ea typeface="Montserrat"/>
                        <a:cs typeface="Montserrat"/>
                        <a:sym typeface="Montserrat"/>
                      </a:endParaRPr>
                    </a:p>
                  </a:txBody>
                  <a:tcPr marT="63500" marB="63500" marR="63500" marL="63500" anchor="ctr"/>
                </a:tc>
                <a:tc>
                  <a:txBody>
                    <a:bodyPr/>
                    <a:lstStyle/>
                    <a:p>
                      <a:pPr indent="0" lvl="0" marL="0" rtl="0" algn="ctr">
                        <a:spcBef>
                          <a:spcPts val="0"/>
                        </a:spcBef>
                        <a:spcAft>
                          <a:spcPts val="0"/>
                        </a:spcAft>
                        <a:buNone/>
                      </a:pPr>
                      <a:r>
                        <a:rPr b="1" lang="pt-BR" sz="1100">
                          <a:latin typeface="Montserrat"/>
                          <a:ea typeface="Montserrat"/>
                          <a:cs typeface="Montserrat"/>
                          <a:sym typeface="Montserrat"/>
                        </a:rPr>
                        <a:t>30/04</a:t>
                      </a:r>
                      <a:endParaRPr b="1" sz="1100">
                        <a:latin typeface="Montserrat"/>
                        <a:ea typeface="Montserrat"/>
                        <a:cs typeface="Montserrat"/>
                        <a:sym typeface="Montserrat"/>
                      </a:endParaRPr>
                    </a:p>
                  </a:txBody>
                  <a:tcPr marT="63500" marB="63500" marR="63500" marL="63500" anchor="ctr"/>
                </a:tc>
                <a:tc gridSpan="2">
                  <a:txBody>
                    <a:bodyPr/>
                    <a:lstStyle/>
                    <a:p>
                      <a:pPr indent="0" lvl="0" marL="0" rtl="0" algn="ctr">
                        <a:spcBef>
                          <a:spcPts val="0"/>
                        </a:spcBef>
                        <a:spcAft>
                          <a:spcPts val="0"/>
                        </a:spcAft>
                        <a:buNone/>
                      </a:pPr>
                      <a:r>
                        <a:rPr b="1" lang="pt-BR" sz="1100">
                          <a:latin typeface="Montserrat"/>
                          <a:ea typeface="Montserrat"/>
                          <a:cs typeface="Montserrat"/>
                          <a:sym typeface="Montserrat"/>
                        </a:rPr>
                        <a:t>De 06/04 a 24/04</a:t>
                      </a:r>
                      <a:endParaRPr b="1" sz="1100">
                        <a:latin typeface="Montserrat"/>
                        <a:ea typeface="Montserrat"/>
                        <a:cs typeface="Montserrat"/>
                        <a:sym typeface="Montserrat"/>
                      </a:endParaRPr>
                    </a:p>
                  </a:txBody>
                  <a:tcPr marT="63500" marB="63500" marR="63500" marL="63500" anchor="ctr"/>
                </a:tc>
                <a:tc hMerge="1"/>
              </a:tr>
              <a:tr h="840800">
                <a:tc>
                  <a:txBody>
                    <a:bodyPr/>
                    <a:lstStyle/>
                    <a:p>
                      <a:pPr indent="0" lvl="0" marL="0" rtl="0" algn="l">
                        <a:spcBef>
                          <a:spcPts val="0"/>
                        </a:spcBef>
                        <a:spcAft>
                          <a:spcPts val="0"/>
                        </a:spcAft>
                        <a:buNone/>
                      </a:pPr>
                      <a:r>
                        <a:rPr lang="pt-BR" sz="800">
                          <a:latin typeface="Montserrat"/>
                          <a:ea typeface="Montserrat"/>
                          <a:cs typeface="Montserrat"/>
                          <a:sym typeface="Montserrat"/>
                        </a:rPr>
                        <a:t>- Professor #1</a:t>
                      </a:r>
                      <a:br>
                        <a:rPr lang="pt-BR" sz="800">
                          <a:latin typeface="Montserrat"/>
                          <a:ea typeface="Montserrat"/>
                          <a:cs typeface="Montserrat"/>
                          <a:sym typeface="Montserrat"/>
                        </a:rPr>
                      </a:br>
                      <a:r>
                        <a:rPr lang="pt-BR" sz="800">
                          <a:latin typeface="Montserrat"/>
                          <a:ea typeface="Montserrat"/>
                          <a:cs typeface="Montserrat"/>
                          <a:sym typeface="Montserrat"/>
                        </a:rPr>
                        <a:t>- Professor #2</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-Programador #3</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 Professor #4</a:t>
                      </a:r>
                      <a:br>
                        <a:rPr lang="pt-BR" sz="800">
                          <a:latin typeface="Montserrat"/>
                          <a:ea typeface="Montserrat"/>
                          <a:cs typeface="Montserrat"/>
                          <a:sym typeface="Montserrat"/>
                        </a:rPr>
                      </a:br>
                      <a:r>
                        <a:rPr lang="pt-BR" sz="800">
                          <a:latin typeface="Montserrat"/>
                          <a:ea typeface="Montserrat"/>
                          <a:cs typeface="Montserrat"/>
                          <a:sym typeface="Montserrat"/>
                        </a:rPr>
                        <a:t>- Professor #5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 Professor #6</a:t>
                      </a:r>
                      <a:endParaRPr sz="800">
                        <a:latin typeface="Montserrat"/>
                        <a:ea typeface="Montserrat"/>
                        <a:cs typeface="Montserrat"/>
                        <a:sym typeface="Montserrat"/>
                      </a:endParaRPr>
                    </a:p>
                  </a:txBody>
                  <a:tcPr marT="63500" marB="63500" marR="63500" marL="63500"/>
                </a:tc>
                <a:tc gridSpan="2">
                  <a:txBody>
                    <a:bodyPr/>
                    <a:lstStyle/>
                    <a:p>
                      <a:pPr indent="0" lvl="0" marL="0" rtl="0" algn="l">
                        <a:spcBef>
                          <a:spcPts val="0"/>
                        </a:spcBef>
                        <a:spcAft>
                          <a:spcPts val="0"/>
                        </a:spcAft>
                        <a:buNone/>
                      </a:pPr>
                      <a:r>
                        <a:rPr lang="pt-BR" sz="800">
                          <a:latin typeface="Montserrat"/>
                          <a:ea typeface="Montserrat"/>
                          <a:cs typeface="Montserrat"/>
                          <a:sym typeface="Montserrat"/>
                        </a:rPr>
                        <a:t>- 41 respostas de alunos</a:t>
                      </a:r>
                      <a:endParaRPr sz="800">
                        <a:latin typeface="Montserrat"/>
                        <a:ea typeface="Montserrat"/>
                        <a:cs typeface="Montserrat"/>
                        <a:sym typeface="Montserrat"/>
                      </a:endParaRPr>
                    </a:p>
                    <a:p>
                      <a:pPr indent="0" lvl="0" marL="0" rtl="0" algn="l">
                        <a:spcBef>
                          <a:spcPts val="0"/>
                        </a:spcBef>
                        <a:spcAft>
                          <a:spcPts val="0"/>
                        </a:spcAft>
                        <a:buNone/>
                      </a:pPr>
                      <a:r>
                        <a:rPr lang="pt-BR" sz="800">
                          <a:latin typeface="Montserrat"/>
                          <a:ea typeface="Montserrat"/>
                          <a:cs typeface="Montserrat"/>
                          <a:sym typeface="Montserrat"/>
                        </a:rPr>
                        <a:t>- 13 respostas de professores</a:t>
                      </a:r>
                      <a:endParaRPr sz="800">
                        <a:latin typeface="Montserrat"/>
                        <a:ea typeface="Montserrat"/>
                        <a:cs typeface="Montserrat"/>
                        <a:sym typeface="Montserrat"/>
                      </a:endParaRPr>
                    </a:p>
                  </a:txBody>
                  <a:tcPr marT="63500" marB="63500" marR="63500" marL="63500"/>
                </a:tc>
                <a:tc hMerge="1"/>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p:nvPr/>
        </p:nvSpPr>
        <p:spPr>
          <a:xfrm>
            <a:off x="-151200" y="1209600"/>
            <a:ext cx="1965600" cy="94824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txBox="1"/>
          <p:nvPr/>
        </p:nvSpPr>
        <p:spPr>
          <a:xfrm>
            <a:off x="1814400" y="1009650"/>
            <a:ext cx="4667100" cy="20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600">
                <a:solidFill>
                  <a:schemeClr val="dk1"/>
                </a:solidFill>
                <a:latin typeface="Montserrat"/>
                <a:ea typeface="Montserrat"/>
                <a:cs typeface="Montserrat"/>
                <a:sym typeface="Montserrat"/>
              </a:rPr>
              <a:t>2.3 PESQUISAS REALIZADAS</a:t>
            </a:r>
            <a:endParaRPr/>
          </a:p>
        </p:txBody>
      </p:sp>
      <p:sp>
        <p:nvSpPr>
          <p:cNvPr id="181" name="Google Shape;181;p23"/>
          <p:cNvSpPr txBox="1"/>
          <p:nvPr/>
        </p:nvSpPr>
        <p:spPr>
          <a:xfrm>
            <a:off x="1814400" y="2250750"/>
            <a:ext cx="4667100" cy="949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400">
                <a:solidFill>
                  <a:schemeClr val="dk1"/>
                </a:solidFill>
                <a:latin typeface="Montserrat"/>
                <a:ea typeface="Montserrat"/>
                <a:cs typeface="Montserrat"/>
                <a:sym typeface="Montserrat"/>
              </a:rPr>
              <a:t>2.3.1 ENTREVISTAS COM PROFESSORES</a:t>
            </a:r>
            <a:endParaRPr/>
          </a:p>
        </p:txBody>
      </p:sp>
      <p:sp>
        <p:nvSpPr>
          <p:cNvPr id="182" name="Google Shape;182;p23"/>
          <p:cNvSpPr txBox="1"/>
          <p:nvPr/>
        </p:nvSpPr>
        <p:spPr>
          <a:xfrm>
            <a:off x="1814400" y="3086250"/>
            <a:ext cx="4667100" cy="7260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Na etapa inicial de imersão sobre o problema, no começo de Abril, foram realizadas entrevistas semi-estruturadas que buscavam entender mais sobre o processo de controle de presença que acontece atualmente na CESAR School. No fim do mês de Abril foi realizada outra sequência de entrevistas que buscava entender como os professores, particularmente, realizavam o registro de presença dos alunos em suas aulas. Foi feito um roteiro estruturado, que é listado a seguir:</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Como você faz o registro de presença? Qual parte da aula costuma fazer o controle de presença?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O quanto você gosta de fazer o controle de presença? O que você mais gosta? O que menos gosta?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Já passou por algum problema no processo de registro de presença dos alunos? Se sim, nos conte a sua experiência.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Particularmente, você tem algum meio de evitar fraudes no processo de controle de presença?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Como é para você o controle de presença pelo Sistema AcadWeb? Tem uma experiência a compartilhar?</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O quão eficaz você considera o controle de presença pelo Sistema AcadWeb? </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O que você acha que poderia melhorar no AcadWeb?</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 Na sequência, todas entrevistas (semi-estruturadas e estruturadas) que foram realizadas.</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183" name="Google Shape;183;p23"/>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p:nvPr/>
        </p:nvSpPr>
        <p:spPr>
          <a:xfrm>
            <a:off x="842400" y="1860175"/>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txBox="1"/>
          <p:nvPr/>
        </p:nvSpPr>
        <p:spPr>
          <a:xfrm>
            <a:off x="1836125" y="15120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3600">
                <a:latin typeface="Montserrat"/>
                <a:ea typeface="Montserrat"/>
                <a:cs typeface="Montserrat"/>
                <a:sym typeface="Montserrat"/>
              </a:rPr>
              <a:t>1# PROFESSOR</a:t>
            </a:r>
            <a:endParaRPr b="1" sz="3600">
              <a:latin typeface="Montserrat"/>
              <a:ea typeface="Montserrat"/>
              <a:cs typeface="Montserrat"/>
              <a:sym typeface="Montserrat"/>
            </a:endParaRPr>
          </a:p>
        </p:txBody>
      </p:sp>
      <p:sp>
        <p:nvSpPr>
          <p:cNvPr id="190" name="Google Shape;190;p24"/>
          <p:cNvSpPr txBox="1"/>
          <p:nvPr/>
        </p:nvSpPr>
        <p:spPr>
          <a:xfrm>
            <a:off x="1878125" y="2311200"/>
            <a:ext cx="4476000" cy="1384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Data: 01/04/2020</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Entrevista semi-estruturada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Tipo da pesquisa: Qualitativa</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Público: Professor da CESAR School</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O que queria descobrir: Entender mais sobre o processo de controle de presença</a:t>
            </a:r>
            <a:endParaRPr sz="1200">
              <a:solidFill>
                <a:srgbClr val="495052"/>
              </a:solidFill>
              <a:latin typeface="Montserrat"/>
              <a:ea typeface="Montserrat"/>
              <a:cs typeface="Montserrat"/>
              <a:sym typeface="Montserrat"/>
            </a:endParaRPr>
          </a:p>
        </p:txBody>
      </p:sp>
      <p:sp>
        <p:nvSpPr>
          <p:cNvPr id="191" name="Google Shape;191;p24"/>
          <p:cNvSpPr txBox="1"/>
          <p:nvPr/>
        </p:nvSpPr>
        <p:spPr>
          <a:xfrm>
            <a:off x="1878125" y="3695400"/>
            <a:ext cx="4476000" cy="6164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Tópicos relevantes obtidos:</a:t>
            </a:r>
            <a:endParaRPr b="1"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É preciso percorrer um longo caminho.</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Em “registro de frequência” deveria ter as abas dos meses.</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É ruim o fato de não poder editar caso o professor faça um erro na marcação da falta.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O coordenador Luiz pede para os professores passarem o registro de presença.para o sistema no mesmo dia da aula.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AcadWeb é da Qualinfo.</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“O sistema não é falho, é desconfortável e chato.</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”Vai muito de gosto pessoal a forma como pode ser feita a chamada (diretamente no acadweb o faz em outro lugar e depois passa pro acadweb).</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Gosta de fazer a chamada para conhecer o rosto e nome dos alunos.</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O processo de chamada é chato, porém, útil.</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O MEC exige que seja feita a documentação.</a:t>
            </a:r>
            <a:endParaRPr sz="12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495052"/>
              </a:solidFill>
              <a:latin typeface="Montserrat"/>
              <a:ea typeface="Montserrat"/>
              <a:cs typeface="Montserrat"/>
              <a:sym typeface="Montserrat"/>
            </a:endParaRPr>
          </a:p>
        </p:txBody>
      </p:sp>
      <p:sp>
        <p:nvSpPr>
          <p:cNvPr id="192" name="Google Shape;192;p24"/>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p:nvPr/>
        </p:nvSpPr>
        <p:spPr>
          <a:xfrm>
            <a:off x="961200" y="4395750"/>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5"/>
          <p:cNvSpPr txBox="1"/>
          <p:nvPr/>
        </p:nvSpPr>
        <p:spPr>
          <a:xfrm>
            <a:off x="1836125" y="3978975"/>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3600">
                <a:latin typeface="Montserrat"/>
                <a:ea typeface="Montserrat"/>
                <a:cs typeface="Montserrat"/>
                <a:sym typeface="Montserrat"/>
              </a:rPr>
              <a:t>2</a:t>
            </a:r>
            <a:r>
              <a:rPr b="1" lang="pt-BR" sz="3600">
                <a:latin typeface="Montserrat"/>
                <a:ea typeface="Montserrat"/>
                <a:cs typeface="Montserrat"/>
                <a:sym typeface="Montserrat"/>
              </a:rPr>
              <a:t># PROFESSOR</a:t>
            </a:r>
            <a:endParaRPr b="1" sz="3600">
              <a:latin typeface="Montserrat"/>
              <a:ea typeface="Montserrat"/>
              <a:cs typeface="Montserrat"/>
              <a:sym typeface="Montserrat"/>
            </a:endParaRPr>
          </a:p>
        </p:txBody>
      </p:sp>
      <p:sp>
        <p:nvSpPr>
          <p:cNvPr id="199" name="Google Shape;199;p25"/>
          <p:cNvSpPr txBox="1"/>
          <p:nvPr/>
        </p:nvSpPr>
        <p:spPr>
          <a:xfrm>
            <a:off x="1451150" y="4837650"/>
            <a:ext cx="4560000" cy="180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Data: 01/04/2020</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Entrevista semi-estruturada</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Tipo da pesquisa: Qualitativa</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Público: Professor da CESAR School</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O que queria descobrir: Entender mais sobre o processo de controle de presença</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Tópicos relev</a:t>
            </a:r>
            <a:r>
              <a:rPr lang="pt-BR" sz="1200">
                <a:solidFill>
                  <a:schemeClr val="dk1"/>
                </a:solidFill>
                <a:latin typeface="Montserrat"/>
                <a:ea typeface="Montserrat"/>
                <a:cs typeface="Montserrat"/>
                <a:sym typeface="Montserrat"/>
              </a:rPr>
              <a:t>antes obtidos:</a:t>
            </a:r>
            <a:endParaRPr sz="12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495052"/>
              </a:solidFill>
              <a:latin typeface="Montserrat"/>
              <a:ea typeface="Montserrat"/>
              <a:cs typeface="Montserrat"/>
              <a:sym typeface="Montserrat"/>
            </a:endParaRPr>
          </a:p>
        </p:txBody>
      </p:sp>
      <p:sp>
        <p:nvSpPr>
          <p:cNvPr id="200" name="Google Shape;200;p25"/>
          <p:cNvSpPr txBox="1"/>
          <p:nvPr/>
        </p:nvSpPr>
        <p:spPr>
          <a:xfrm>
            <a:off x="1878125" y="1359600"/>
            <a:ext cx="4476000" cy="241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300">
              <a:solidFill>
                <a:srgbClr val="495052"/>
              </a:solidFill>
              <a:latin typeface="Montserrat"/>
              <a:ea typeface="Montserrat"/>
              <a:cs typeface="Montserrat"/>
              <a:sym typeface="Montserrat"/>
            </a:endParaRPr>
          </a:p>
        </p:txBody>
      </p:sp>
      <p:pic>
        <p:nvPicPr>
          <p:cNvPr id="201" name="Google Shape;201;p25"/>
          <p:cNvPicPr preferRelativeResize="0"/>
          <p:nvPr/>
        </p:nvPicPr>
        <p:blipFill rotWithShape="1">
          <a:blip r:embed="rId3">
            <a:alphaModFix/>
          </a:blip>
          <a:srcRect b="0" l="2899" r="-2899" t="0"/>
          <a:stretch/>
        </p:blipFill>
        <p:spPr>
          <a:xfrm>
            <a:off x="1134800" y="596775"/>
            <a:ext cx="2724150" cy="1438275"/>
          </a:xfrm>
          <a:prstGeom prst="rect">
            <a:avLst/>
          </a:prstGeom>
          <a:noFill/>
          <a:ln>
            <a:noFill/>
          </a:ln>
        </p:spPr>
      </p:pic>
      <p:pic>
        <p:nvPicPr>
          <p:cNvPr id="202" name="Google Shape;202;p25"/>
          <p:cNvPicPr preferRelativeResize="0"/>
          <p:nvPr/>
        </p:nvPicPr>
        <p:blipFill>
          <a:blip r:embed="rId4">
            <a:alphaModFix/>
          </a:blip>
          <a:stretch>
            <a:fillRect/>
          </a:stretch>
        </p:blipFill>
        <p:spPr>
          <a:xfrm>
            <a:off x="3858950" y="2211663"/>
            <a:ext cx="2724150" cy="1562100"/>
          </a:xfrm>
          <a:prstGeom prst="rect">
            <a:avLst/>
          </a:prstGeom>
          <a:noFill/>
          <a:ln>
            <a:noFill/>
          </a:ln>
        </p:spPr>
      </p:pic>
      <p:pic>
        <p:nvPicPr>
          <p:cNvPr id="203" name="Google Shape;203;p25"/>
          <p:cNvPicPr preferRelativeResize="0"/>
          <p:nvPr/>
        </p:nvPicPr>
        <p:blipFill>
          <a:blip r:embed="rId5">
            <a:alphaModFix/>
          </a:blip>
          <a:stretch>
            <a:fillRect/>
          </a:stretch>
        </p:blipFill>
        <p:spPr>
          <a:xfrm>
            <a:off x="1134800" y="2206913"/>
            <a:ext cx="2645200" cy="1571625"/>
          </a:xfrm>
          <a:prstGeom prst="rect">
            <a:avLst/>
          </a:prstGeom>
          <a:noFill/>
          <a:ln>
            <a:noFill/>
          </a:ln>
        </p:spPr>
      </p:pic>
      <p:pic>
        <p:nvPicPr>
          <p:cNvPr id="204" name="Google Shape;204;p25"/>
          <p:cNvPicPr preferRelativeResize="0"/>
          <p:nvPr/>
        </p:nvPicPr>
        <p:blipFill>
          <a:blip r:embed="rId4">
            <a:alphaModFix/>
          </a:blip>
          <a:stretch>
            <a:fillRect/>
          </a:stretch>
        </p:blipFill>
        <p:spPr>
          <a:xfrm>
            <a:off x="3858950" y="596775"/>
            <a:ext cx="2724150" cy="1562100"/>
          </a:xfrm>
          <a:prstGeom prst="rect">
            <a:avLst/>
          </a:prstGeom>
          <a:noFill/>
          <a:ln>
            <a:noFill/>
          </a:ln>
        </p:spPr>
      </p:pic>
      <p:sp>
        <p:nvSpPr>
          <p:cNvPr id="205" name="Google Shape;205;p25"/>
          <p:cNvSpPr txBox="1"/>
          <p:nvPr/>
        </p:nvSpPr>
        <p:spPr>
          <a:xfrm>
            <a:off x="1229750" y="6409250"/>
            <a:ext cx="4857900" cy="15717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No semestre passado os professores de design do 4º período faziam uma  tabela no Excel Google drive com a lista de alunos, e-mail e datas de aula em que presença era “OK” e falta era “F” na cor vermelha;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Problema da chamada oral é o tempo gasto na chamada deve ser feita no começo da aula, com 15 minutos de tolerância na primeira aula e 5 minutos na segunda aula;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Problemas do início do período do 1º período: pesquisa de imersão; Entretanto, não precisamos sempre estar imersos no processo para entender o problema da chamada, pesquisar em um universo maior que uma turma porcada período;</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A instituição está no meio do processo de aperfeiçoamento da chamada;</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b="1" sz="1200">
              <a:solidFill>
                <a:srgbClr val="FF0000"/>
              </a:solidFill>
              <a:latin typeface="Montserrat"/>
              <a:ea typeface="Montserrat"/>
              <a:cs typeface="Montserrat"/>
              <a:sym typeface="Montserrat"/>
            </a:endParaRPr>
          </a:p>
          <a:p>
            <a:pPr indent="0" lvl="0" marL="0" rtl="0" algn="just">
              <a:spcBef>
                <a:spcPts val="0"/>
              </a:spcBef>
              <a:spcAft>
                <a:spcPts val="0"/>
              </a:spcAft>
              <a:buNone/>
            </a:pPr>
            <a:r>
              <a:t/>
            </a:r>
            <a:endParaRPr sz="1200">
              <a:latin typeface="Montserrat"/>
              <a:ea typeface="Montserrat"/>
              <a:cs typeface="Montserrat"/>
              <a:sym typeface="Montserrat"/>
            </a:endParaRPr>
          </a:p>
        </p:txBody>
      </p:sp>
      <p:sp>
        <p:nvSpPr>
          <p:cNvPr id="206" name="Google Shape;206;p25"/>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207" name="Google Shape;207;p25"/>
          <p:cNvSpPr txBox="1"/>
          <p:nvPr/>
        </p:nvSpPr>
        <p:spPr>
          <a:xfrm>
            <a:off x="1134800" y="3785400"/>
            <a:ext cx="54483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000">
                <a:solidFill>
                  <a:srgbClr val="495052"/>
                </a:solidFill>
                <a:latin typeface="Montserrat"/>
                <a:ea typeface="Montserrat"/>
                <a:cs typeface="Montserrat"/>
                <a:sym typeface="Montserrat"/>
              </a:rPr>
              <a:t>Capturas de tela do Sistema AcadWeb pela perspectiva do Professor 1.</a:t>
            </a:r>
            <a:endParaRPr sz="10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p:nvPr/>
        </p:nvSpPr>
        <p:spPr>
          <a:xfrm>
            <a:off x="0" y="4972050"/>
            <a:ext cx="7560000" cy="57198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txBox="1"/>
          <p:nvPr/>
        </p:nvSpPr>
        <p:spPr>
          <a:xfrm>
            <a:off x="933450" y="4229100"/>
            <a:ext cx="1828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txBox="1"/>
          <p:nvPr/>
        </p:nvSpPr>
        <p:spPr>
          <a:xfrm>
            <a:off x="1579800" y="1695450"/>
            <a:ext cx="4400400" cy="22860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dk1"/>
              </a:buClr>
              <a:buSzPts val="1300"/>
              <a:buFont typeface="Montserrat"/>
              <a:buChar char="●"/>
            </a:pPr>
            <a:r>
              <a:rPr lang="pt-BR" sz="1300">
                <a:solidFill>
                  <a:schemeClr val="dk1"/>
                </a:solidFill>
                <a:latin typeface="Montserrat"/>
                <a:ea typeface="Montserrat"/>
                <a:cs typeface="Montserrat"/>
                <a:sym typeface="Montserrat"/>
              </a:rPr>
              <a:t>Sistema AcadWeb só armazena as faltas dos alunos;</a:t>
            </a:r>
            <a:endParaRPr sz="1300">
              <a:solidFill>
                <a:schemeClr val="dk1"/>
              </a:solidFill>
              <a:latin typeface="Montserrat"/>
              <a:ea typeface="Montserrat"/>
              <a:cs typeface="Montserrat"/>
              <a:sym typeface="Montserrat"/>
            </a:endParaRPr>
          </a:p>
          <a:p>
            <a:pPr indent="-311150" lvl="0" marL="457200" rtl="0" algn="just">
              <a:lnSpc>
                <a:spcPct val="115000"/>
              </a:lnSpc>
              <a:spcBef>
                <a:spcPts val="0"/>
              </a:spcBef>
              <a:spcAft>
                <a:spcPts val="0"/>
              </a:spcAft>
              <a:buClr>
                <a:schemeClr val="dk1"/>
              </a:buClr>
              <a:buSzPts val="1300"/>
              <a:buFont typeface="Montserrat"/>
              <a:buChar char="●"/>
            </a:pPr>
            <a:r>
              <a:rPr lang="pt-BR" sz="1300">
                <a:solidFill>
                  <a:schemeClr val="dk1"/>
                </a:solidFill>
                <a:latin typeface="Montserrat"/>
                <a:ea typeface="Montserrat"/>
                <a:cs typeface="Montserrat"/>
                <a:sym typeface="Montserrat"/>
              </a:rPr>
              <a:t>Caminho para acessar a chamada: site CESAR School; portal acadêmico &gt; AcadWeb &gt; turmas &gt; registrar faltas &gt; *clica na disciplina* &gt; selecionar mês &gt; *vai aparecer a lista de alunos e as datas que haverá aulas*;</a:t>
            </a:r>
            <a:endParaRPr sz="1300">
              <a:solidFill>
                <a:schemeClr val="dk1"/>
              </a:solidFill>
              <a:latin typeface="Montserrat"/>
              <a:ea typeface="Montserrat"/>
              <a:cs typeface="Montserrat"/>
              <a:sym typeface="Montserrat"/>
            </a:endParaRPr>
          </a:p>
          <a:p>
            <a:pPr indent="-311150" lvl="0" marL="457200" rtl="0" algn="just">
              <a:lnSpc>
                <a:spcPct val="115000"/>
              </a:lnSpc>
              <a:spcBef>
                <a:spcPts val="0"/>
              </a:spcBef>
              <a:spcAft>
                <a:spcPts val="0"/>
              </a:spcAft>
              <a:buClr>
                <a:schemeClr val="dk1"/>
              </a:buClr>
              <a:buSzPts val="1300"/>
              <a:buFont typeface="Montserrat"/>
              <a:buChar char="●"/>
            </a:pPr>
            <a:r>
              <a:rPr lang="pt-BR" sz="1300">
                <a:solidFill>
                  <a:schemeClr val="dk1"/>
                </a:solidFill>
                <a:latin typeface="Montserrat"/>
                <a:ea typeface="Montserrat"/>
                <a:cs typeface="Montserrat"/>
                <a:sym typeface="Montserrat"/>
              </a:rPr>
              <a:t>Processo do professor: anota quem está e vê quem faltou para, assim, adicionar no sistema as faltas;</a:t>
            </a:r>
            <a:endParaRPr sz="1300">
              <a:solidFill>
                <a:schemeClr val="dk1"/>
              </a:solidFill>
              <a:latin typeface="Montserrat"/>
              <a:ea typeface="Montserrat"/>
              <a:cs typeface="Montserrat"/>
              <a:sym typeface="Montserrat"/>
            </a:endParaRPr>
          </a:p>
          <a:p>
            <a:pPr indent="-311150" lvl="0" marL="457200" rtl="0" algn="just">
              <a:lnSpc>
                <a:spcPct val="115000"/>
              </a:lnSpc>
              <a:spcBef>
                <a:spcPts val="0"/>
              </a:spcBef>
              <a:spcAft>
                <a:spcPts val="0"/>
              </a:spcAft>
              <a:buClr>
                <a:schemeClr val="dk1"/>
              </a:buClr>
              <a:buSzPts val="1300"/>
              <a:buFont typeface="Montserrat"/>
              <a:buChar char="●"/>
            </a:pPr>
            <a:r>
              <a:rPr lang="pt-BR" sz="1300">
                <a:solidFill>
                  <a:schemeClr val="dk1"/>
                </a:solidFill>
                <a:latin typeface="Montserrat"/>
                <a:ea typeface="Montserrat"/>
                <a:cs typeface="Montserrat"/>
                <a:sym typeface="Montserrat"/>
              </a:rPr>
              <a:t>O sistema não funciona para ser feito no início da aula;</a:t>
            </a:r>
            <a:endParaRPr sz="1300">
              <a:solidFill>
                <a:schemeClr val="dk1"/>
              </a:solidFill>
              <a:latin typeface="Montserrat"/>
              <a:ea typeface="Montserrat"/>
              <a:cs typeface="Montserrat"/>
              <a:sym typeface="Montserrat"/>
            </a:endParaRPr>
          </a:p>
          <a:p>
            <a:pPr indent="-311150" lvl="0" marL="457200" rtl="0" algn="just">
              <a:lnSpc>
                <a:spcPct val="115000"/>
              </a:lnSpc>
              <a:spcBef>
                <a:spcPts val="0"/>
              </a:spcBef>
              <a:spcAft>
                <a:spcPts val="0"/>
              </a:spcAft>
              <a:buClr>
                <a:schemeClr val="dk1"/>
              </a:buClr>
              <a:buSzPts val="1300"/>
              <a:buFont typeface="Montserrat"/>
              <a:buChar char="●"/>
            </a:pPr>
            <a:r>
              <a:rPr lang="pt-BR" sz="1300">
                <a:solidFill>
                  <a:schemeClr val="dk1"/>
                </a:solidFill>
                <a:latin typeface="Montserrat"/>
                <a:ea typeface="Montserrat"/>
                <a:cs typeface="Montserrat"/>
                <a:sym typeface="Montserrat"/>
              </a:rPr>
              <a:t>O professor pode colocar o registro de faltas qualquer dia;</a:t>
            </a:r>
            <a:endParaRPr sz="1300">
              <a:solidFill>
                <a:schemeClr val="dk1"/>
              </a:solidFill>
              <a:latin typeface="Montserrat"/>
              <a:ea typeface="Montserrat"/>
              <a:cs typeface="Montserrat"/>
              <a:sym typeface="Montserrat"/>
            </a:endParaRPr>
          </a:p>
          <a:p>
            <a:pPr indent="-311150" lvl="0" marL="457200" rtl="0" algn="just">
              <a:lnSpc>
                <a:spcPct val="115000"/>
              </a:lnSpc>
              <a:spcBef>
                <a:spcPts val="0"/>
              </a:spcBef>
              <a:spcAft>
                <a:spcPts val="0"/>
              </a:spcAft>
              <a:buClr>
                <a:schemeClr val="dk1"/>
              </a:buClr>
              <a:buSzPts val="1300"/>
              <a:buFont typeface="Montserrat"/>
              <a:buChar char="●"/>
            </a:pPr>
            <a:r>
              <a:rPr lang="pt-BR" sz="1300">
                <a:solidFill>
                  <a:schemeClr val="dk1"/>
                </a:solidFill>
                <a:latin typeface="Montserrat"/>
                <a:ea typeface="Montserrat"/>
                <a:cs typeface="Montserrat"/>
                <a:sym typeface="Montserrat"/>
              </a:rPr>
              <a:t>O sistema sempre foi assim;</a:t>
            </a:r>
            <a:endParaRPr sz="1300">
              <a:solidFill>
                <a:schemeClr val="dk1"/>
              </a:solidFill>
              <a:latin typeface="Montserrat"/>
              <a:ea typeface="Montserrat"/>
              <a:cs typeface="Montserrat"/>
              <a:sym typeface="Montserrat"/>
            </a:endParaRPr>
          </a:p>
          <a:p>
            <a:pPr indent="-311150" lvl="0" marL="457200" rtl="0" algn="just">
              <a:lnSpc>
                <a:spcPct val="115000"/>
              </a:lnSpc>
              <a:spcBef>
                <a:spcPts val="0"/>
              </a:spcBef>
              <a:spcAft>
                <a:spcPts val="0"/>
              </a:spcAft>
              <a:buClr>
                <a:schemeClr val="dk1"/>
              </a:buClr>
              <a:buSzPts val="1300"/>
              <a:buFont typeface="Montserrat"/>
              <a:buChar char="●"/>
            </a:pPr>
            <a:r>
              <a:rPr lang="pt-BR" sz="1300">
                <a:solidFill>
                  <a:schemeClr val="dk1"/>
                </a:solidFill>
                <a:latin typeface="Montserrat"/>
                <a:ea typeface="Montserrat"/>
                <a:cs typeface="Montserrat"/>
                <a:sym typeface="Montserrat"/>
              </a:rPr>
              <a:t>Método mnemônico para decorar o nome e rosto dos alunos;</a:t>
            </a:r>
            <a:endParaRPr sz="1300">
              <a:solidFill>
                <a:schemeClr val="dk1"/>
              </a:solidFill>
              <a:latin typeface="Montserrat"/>
              <a:ea typeface="Montserrat"/>
              <a:cs typeface="Montserrat"/>
              <a:sym typeface="Montserrat"/>
            </a:endParaRPr>
          </a:p>
          <a:p>
            <a:pPr indent="-311150" lvl="0" marL="457200" rtl="0" algn="just">
              <a:lnSpc>
                <a:spcPct val="115000"/>
              </a:lnSpc>
              <a:spcBef>
                <a:spcPts val="0"/>
              </a:spcBef>
              <a:spcAft>
                <a:spcPts val="0"/>
              </a:spcAft>
              <a:buClr>
                <a:schemeClr val="dk1"/>
              </a:buClr>
              <a:buSzPts val="1300"/>
              <a:buFont typeface="Montserrat"/>
              <a:buChar char="●"/>
            </a:pPr>
            <a:r>
              <a:rPr lang="pt-BR" sz="1300">
                <a:solidFill>
                  <a:schemeClr val="dk1"/>
                </a:solidFill>
                <a:latin typeface="Montserrat"/>
                <a:ea typeface="Montserrat"/>
                <a:cs typeface="Montserrat"/>
                <a:sym typeface="Montserrat"/>
              </a:rPr>
              <a:t>Sistema de auto presença abre margem para fraude e diminui a importância da chamada (entretanto, legalmente é uma atividade exigida pelo MEC);</a:t>
            </a:r>
            <a:endParaRPr sz="1300">
              <a:solidFill>
                <a:schemeClr val="dk1"/>
              </a:solidFill>
              <a:latin typeface="Montserrat"/>
              <a:ea typeface="Montserrat"/>
              <a:cs typeface="Montserrat"/>
              <a:sym typeface="Montserrat"/>
            </a:endParaRPr>
          </a:p>
          <a:p>
            <a:pPr indent="-311150" lvl="0" marL="457200" rtl="0" algn="just">
              <a:lnSpc>
                <a:spcPct val="115000"/>
              </a:lnSpc>
              <a:spcBef>
                <a:spcPts val="0"/>
              </a:spcBef>
              <a:spcAft>
                <a:spcPts val="0"/>
              </a:spcAft>
              <a:buClr>
                <a:schemeClr val="dk1"/>
              </a:buClr>
              <a:buSzPts val="1300"/>
              <a:buFont typeface="Montserrat"/>
              <a:buChar char="●"/>
            </a:pPr>
            <a:r>
              <a:rPr lang="pt-BR" sz="1300">
                <a:solidFill>
                  <a:schemeClr val="dk1"/>
                </a:solidFill>
                <a:latin typeface="Montserrat"/>
                <a:ea typeface="Montserrat"/>
                <a:cs typeface="Montserrat"/>
                <a:sym typeface="Montserrat"/>
              </a:rPr>
              <a:t>Uso da foto dos alunos no sistema tem ganhos e perdas, a identificação dos alunos pelos professores será mantida, entretanto aumentará o tempo de download e a interface ficará mais ocupada.</a:t>
            </a:r>
            <a:endParaRPr sz="13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p:txBody>
      </p:sp>
      <p:sp>
        <p:nvSpPr>
          <p:cNvPr id="215" name="Google Shape;215;p26"/>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7"/>
          <p:cNvSpPr/>
          <p:nvPr/>
        </p:nvSpPr>
        <p:spPr>
          <a:xfrm>
            <a:off x="873425" y="2012575"/>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txBox="1"/>
          <p:nvPr/>
        </p:nvSpPr>
        <p:spPr>
          <a:xfrm>
            <a:off x="1778975" y="1617175"/>
            <a:ext cx="540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3500">
                <a:latin typeface="Montserrat"/>
                <a:ea typeface="Montserrat"/>
                <a:cs typeface="Montserrat"/>
                <a:sym typeface="Montserrat"/>
              </a:rPr>
              <a:t>3#  PROGRAMADOR</a:t>
            </a:r>
            <a:endParaRPr b="1" sz="3500">
              <a:latin typeface="Montserrat"/>
              <a:ea typeface="Montserrat"/>
              <a:cs typeface="Montserrat"/>
              <a:sym typeface="Montserrat"/>
            </a:endParaRPr>
          </a:p>
        </p:txBody>
      </p:sp>
      <p:sp>
        <p:nvSpPr>
          <p:cNvPr id="222" name="Google Shape;222;p27"/>
          <p:cNvSpPr txBox="1"/>
          <p:nvPr/>
        </p:nvSpPr>
        <p:spPr>
          <a:xfrm>
            <a:off x="1863575" y="2416363"/>
            <a:ext cx="4476000" cy="799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300">
                <a:solidFill>
                  <a:schemeClr val="dk1"/>
                </a:solidFill>
                <a:latin typeface="Montserrat"/>
                <a:ea typeface="Montserrat"/>
                <a:cs typeface="Montserrat"/>
                <a:sym typeface="Montserrat"/>
              </a:rPr>
              <a:t>Data: 03/04/2020</a:t>
            </a:r>
            <a:endParaRPr sz="13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300">
                <a:solidFill>
                  <a:schemeClr val="dk1"/>
                </a:solidFill>
                <a:latin typeface="Montserrat"/>
                <a:ea typeface="Montserrat"/>
                <a:cs typeface="Montserrat"/>
                <a:sym typeface="Montserrat"/>
              </a:rPr>
              <a:t>Entrevista semi-estruturada </a:t>
            </a:r>
            <a:endParaRPr sz="13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300">
                <a:solidFill>
                  <a:schemeClr val="dk1"/>
                </a:solidFill>
                <a:latin typeface="Montserrat"/>
                <a:ea typeface="Montserrat"/>
                <a:cs typeface="Montserrat"/>
                <a:sym typeface="Montserrat"/>
              </a:rPr>
              <a:t>Tipo da pesquisa: Qualitativa</a:t>
            </a:r>
            <a:endParaRPr sz="13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300">
                <a:solidFill>
                  <a:schemeClr val="dk1"/>
                </a:solidFill>
                <a:latin typeface="Montserrat"/>
                <a:ea typeface="Montserrat"/>
                <a:cs typeface="Montserrat"/>
                <a:sym typeface="Montserrat"/>
              </a:rPr>
              <a:t>Público: Programador</a:t>
            </a:r>
            <a:endParaRPr sz="13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300">
                <a:solidFill>
                  <a:schemeClr val="dk1"/>
                </a:solidFill>
                <a:latin typeface="Montserrat"/>
                <a:ea typeface="Montserrat"/>
                <a:cs typeface="Montserrat"/>
                <a:sym typeface="Montserrat"/>
              </a:rPr>
              <a:t>O que queria descobrir: Entender mais sobre como funciona o reconhecimento biométrico</a:t>
            </a:r>
            <a:endParaRPr sz="13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300">
                <a:solidFill>
                  <a:schemeClr val="dk1"/>
                </a:solidFill>
                <a:latin typeface="Montserrat"/>
                <a:ea typeface="Montserrat"/>
                <a:cs typeface="Montserrat"/>
                <a:sym typeface="Montserrat"/>
              </a:rPr>
              <a:t>Tópicos relevantes obtidos:</a:t>
            </a:r>
            <a:endParaRPr b="1"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rgbClr val="495052"/>
              </a:solidFill>
              <a:latin typeface="Montserrat"/>
              <a:ea typeface="Montserrat"/>
              <a:cs typeface="Montserrat"/>
              <a:sym typeface="Montserrat"/>
            </a:endParaRPr>
          </a:p>
        </p:txBody>
      </p:sp>
      <p:sp>
        <p:nvSpPr>
          <p:cNvPr id="223" name="Google Shape;223;p27"/>
          <p:cNvSpPr txBox="1"/>
          <p:nvPr/>
        </p:nvSpPr>
        <p:spPr>
          <a:xfrm>
            <a:off x="1778975" y="4272255"/>
            <a:ext cx="4476000" cy="32661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dk1"/>
              </a:buClr>
              <a:buSzPts val="1300"/>
              <a:buFont typeface="Montserrat"/>
              <a:buChar char="●"/>
            </a:pPr>
            <a:r>
              <a:rPr lang="pt-BR" sz="1300">
                <a:solidFill>
                  <a:schemeClr val="dk1"/>
                </a:solidFill>
                <a:latin typeface="Montserrat"/>
                <a:ea typeface="Montserrat"/>
                <a:cs typeface="Montserrat"/>
                <a:sym typeface="Montserrat"/>
              </a:rPr>
              <a:t>Biometria é entendida como forma de reconhecer a pessoa, não é só a impressão digital, engloba tudo: traço físico (ex: íris, geometria da mão, face), comportamento (ex:assinatura, a forma do caminhar).</a:t>
            </a:r>
            <a:endParaRPr sz="1300">
              <a:solidFill>
                <a:schemeClr val="dk1"/>
              </a:solidFill>
              <a:latin typeface="Montserrat"/>
              <a:ea typeface="Montserrat"/>
              <a:cs typeface="Montserrat"/>
              <a:sym typeface="Montserrat"/>
            </a:endParaRPr>
          </a:p>
          <a:p>
            <a:pPr indent="-311150" lvl="0" marL="457200" rtl="0" algn="just">
              <a:lnSpc>
                <a:spcPct val="115000"/>
              </a:lnSpc>
              <a:spcBef>
                <a:spcPts val="0"/>
              </a:spcBef>
              <a:spcAft>
                <a:spcPts val="0"/>
              </a:spcAft>
              <a:buClr>
                <a:schemeClr val="dk1"/>
              </a:buClr>
              <a:buSzPts val="1300"/>
              <a:buFont typeface="Montserrat"/>
              <a:buChar char="●"/>
            </a:pPr>
            <a:r>
              <a:rPr lang="pt-BR" sz="1300">
                <a:solidFill>
                  <a:schemeClr val="dk1"/>
                </a:solidFill>
                <a:latin typeface="Montserrat"/>
                <a:ea typeface="Montserrat"/>
                <a:cs typeface="Montserrat"/>
                <a:sym typeface="Montserrat"/>
              </a:rPr>
              <a:t>Hoje em dia passou a ser muito utilizada porque é uma forma mais segura em relação a outros mecanismos.</a:t>
            </a:r>
            <a:endParaRPr sz="1300">
              <a:solidFill>
                <a:schemeClr val="dk1"/>
              </a:solidFill>
              <a:latin typeface="Montserrat"/>
              <a:ea typeface="Montserrat"/>
              <a:cs typeface="Montserrat"/>
              <a:sym typeface="Montserrat"/>
            </a:endParaRPr>
          </a:p>
          <a:p>
            <a:pPr indent="-311150" lvl="0" marL="457200" rtl="0" algn="just">
              <a:lnSpc>
                <a:spcPct val="115000"/>
              </a:lnSpc>
              <a:spcBef>
                <a:spcPts val="0"/>
              </a:spcBef>
              <a:spcAft>
                <a:spcPts val="0"/>
              </a:spcAft>
              <a:buClr>
                <a:schemeClr val="dk1"/>
              </a:buClr>
              <a:buSzPts val="1300"/>
              <a:buFont typeface="Montserrat"/>
              <a:buChar char="●"/>
            </a:pPr>
            <a:r>
              <a:rPr lang="pt-BR" sz="1300">
                <a:solidFill>
                  <a:schemeClr val="dk1"/>
                </a:solidFill>
                <a:latin typeface="Montserrat"/>
                <a:ea typeface="Montserrat"/>
                <a:cs typeface="Montserrat"/>
                <a:sym typeface="Montserrat"/>
              </a:rPr>
              <a:t>Podemos identificar a pessoa por três formas: com o que ela sabe (ex: senha que está na cabeça), com o que ela tem (ex:um cartão físico de banco) e com o que ela é (ex: traços biométricos), sendo esta última a mais eficaz.</a:t>
            </a:r>
            <a:endParaRPr sz="13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b="1" sz="1300">
              <a:solidFill>
                <a:srgbClr val="FF0000"/>
              </a:solidFill>
              <a:latin typeface="Montserrat"/>
              <a:ea typeface="Montserrat"/>
              <a:cs typeface="Montserrat"/>
              <a:sym typeface="Montserrat"/>
            </a:endParaRPr>
          </a:p>
          <a:p>
            <a:pPr indent="0" lvl="0" marL="0" rtl="0" algn="just">
              <a:spcBef>
                <a:spcPts val="0"/>
              </a:spcBef>
              <a:spcAft>
                <a:spcPts val="0"/>
              </a:spcAft>
              <a:buNone/>
            </a:pPr>
            <a:r>
              <a:t/>
            </a:r>
            <a:endParaRPr sz="1300">
              <a:solidFill>
                <a:srgbClr val="495052"/>
              </a:solidFill>
              <a:latin typeface="Montserrat"/>
              <a:ea typeface="Montserrat"/>
              <a:cs typeface="Montserrat"/>
              <a:sym typeface="Montserrat"/>
            </a:endParaRPr>
          </a:p>
        </p:txBody>
      </p:sp>
      <p:sp>
        <p:nvSpPr>
          <p:cNvPr id="224" name="Google Shape;224;p27"/>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p:nvPr/>
        </p:nvSpPr>
        <p:spPr>
          <a:xfrm>
            <a:off x="961200" y="5747163"/>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txBox="1"/>
          <p:nvPr/>
        </p:nvSpPr>
        <p:spPr>
          <a:xfrm>
            <a:off x="1702775" y="2099725"/>
            <a:ext cx="4248000" cy="1900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Data: 29/04/2020</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Entrevista estruturada</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Tipo da pesquisa: Qualitativa</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Público: Professor da CESAR School</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O que queria descobrir: Entender mais sobre como o professor, particularmente, faz o processo de controle de presença</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Tópicos relevantes obtidos:</a:t>
            </a:r>
            <a:endParaRPr b="1" sz="1200">
              <a:solidFill>
                <a:schemeClr val="dk1"/>
              </a:solidFill>
              <a:latin typeface="Montserrat"/>
              <a:ea typeface="Montserrat"/>
              <a:cs typeface="Montserrat"/>
              <a:sym typeface="Montserrat"/>
            </a:endParaRPr>
          </a:p>
        </p:txBody>
      </p:sp>
      <p:sp>
        <p:nvSpPr>
          <p:cNvPr id="231" name="Google Shape;231;p28"/>
          <p:cNvSpPr txBox="1"/>
          <p:nvPr/>
        </p:nvSpPr>
        <p:spPr>
          <a:xfrm>
            <a:off x="1803875" y="3929350"/>
            <a:ext cx="4045800" cy="15771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Faz chamada no final.</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O tamanho da turma interfere no tempo da chamada.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Gosta de fazer chamada.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Não teve problema em fazer a chamada.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Não acha o AcadWeb eficaz</a:t>
            </a:r>
            <a:endParaRPr sz="1200">
              <a:solidFill>
                <a:schemeClr val="dk1"/>
              </a:solidFill>
              <a:latin typeface="Montserrat"/>
              <a:ea typeface="Montserrat"/>
              <a:cs typeface="Montserrat"/>
              <a:sym typeface="Montserrat"/>
            </a:endParaRPr>
          </a:p>
        </p:txBody>
      </p:sp>
      <p:sp>
        <p:nvSpPr>
          <p:cNvPr id="232" name="Google Shape;232;p28"/>
          <p:cNvSpPr txBox="1"/>
          <p:nvPr/>
        </p:nvSpPr>
        <p:spPr>
          <a:xfrm>
            <a:off x="1778975" y="5339925"/>
            <a:ext cx="540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pt-BR" sz="3600">
                <a:solidFill>
                  <a:schemeClr val="dk1"/>
                </a:solidFill>
                <a:latin typeface="Montserrat"/>
                <a:ea typeface="Montserrat"/>
                <a:cs typeface="Montserrat"/>
                <a:sym typeface="Montserrat"/>
              </a:rPr>
              <a:t>5# PROFESSOR</a:t>
            </a:r>
            <a:endParaRPr b="1" sz="36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b="1" sz="3500">
              <a:latin typeface="Montserrat"/>
              <a:ea typeface="Montserrat"/>
              <a:cs typeface="Montserrat"/>
              <a:sym typeface="Montserrat"/>
            </a:endParaRPr>
          </a:p>
        </p:txBody>
      </p:sp>
      <p:sp>
        <p:nvSpPr>
          <p:cNvPr id="233" name="Google Shape;233;p28"/>
          <p:cNvSpPr txBox="1"/>
          <p:nvPr/>
        </p:nvSpPr>
        <p:spPr>
          <a:xfrm>
            <a:off x="2004000" y="8530825"/>
            <a:ext cx="4476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200">
              <a:solidFill>
                <a:srgbClr val="495052"/>
              </a:solidFill>
              <a:latin typeface="Montserrat"/>
              <a:ea typeface="Montserrat"/>
              <a:cs typeface="Montserrat"/>
              <a:sym typeface="Montserrat"/>
            </a:endParaRPr>
          </a:p>
        </p:txBody>
      </p:sp>
      <p:sp>
        <p:nvSpPr>
          <p:cNvPr id="234" name="Google Shape;234;p28"/>
          <p:cNvSpPr/>
          <p:nvPr/>
        </p:nvSpPr>
        <p:spPr>
          <a:xfrm flipH="1">
            <a:off x="842400" y="1886425"/>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txBox="1"/>
          <p:nvPr/>
        </p:nvSpPr>
        <p:spPr>
          <a:xfrm>
            <a:off x="1664975" y="6048800"/>
            <a:ext cx="4476000" cy="1675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200">
                <a:solidFill>
                  <a:schemeClr val="dk1"/>
                </a:solidFill>
                <a:latin typeface="Montserrat"/>
                <a:ea typeface="Montserrat"/>
                <a:cs typeface="Montserrat"/>
                <a:sym typeface="Montserrat"/>
              </a:rPr>
              <a:t>Data: 29/04/2020</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Entrevista estruturada</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Tipo da pesquisa: Qualitativa</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Público: Professor da CESAR School</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O que queria descobrir: Entender mais sobre como o professor, particularmente, faz o processo de controle de presença</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Tópicos relevantes obtidos:</a:t>
            </a:r>
            <a:endParaRPr b="1"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Antes do isolamento social fazia a chamada no início da aula.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Acha o controle de presença muito ruim e trabalhoso.</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Não passou por problemas na hora da chamada, mas já presenciou fraude em outros lugares.</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“Eu não utilizo o Sistema AcadWeb.</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A secretaria que registra no AcadWeb.”Não acha o sistema AcadWeb eficaz.</a:t>
            </a:r>
            <a:endParaRPr sz="12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495052"/>
              </a:solidFill>
              <a:latin typeface="Montserrat"/>
              <a:ea typeface="Montserrat"/>
              <a:cs typeface="Montserrat"/>
              <a:sym typeface="Montserrat"/>
            </a:endParaRPr>
          </a:p>
        </p:txBody>
      </p:sp>
      <p:sp>
        <p:nvSpPr>
          <p:cNvPr id="236" name="Google Shape;236;p28"/>
          <p:cNvSpPr txBox="1"/>
          <p:nvPr/>
        </p:nvSpPr>
        <p:spPr>
          <a:xfrm>
            <a:off x="1694400" y="1433875"/>
            <a:ext cx="540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3500">
                <a:latin typeface="Montserrat"/>
                <a:ea typeface="Montserrat"/>
                <a:cs typeface="Montserrat"/>
                <a:sym typeface="Montserrat"/>
              </a:rPr>
              <a:t>4</a:t>
            </a:r>
            <a:r>
              <a:rPr b="1" lang="pt-BR" sz="3500">
                <a:latin typeface="Montserrat"/>
                <a:ea typeface="Montserrat"/>
                <a:cs typeface="Montserrat"/>
                <a:sym typeface="Montserrat"/>
              </a:rPr>
              <a:t>#  PROFESSOR</a:t>
            </a:r>
            <a:endParaRPr b="1" sz="3500">
              <a:latin typeface="Montserrat"/>
              <a:ea typeface="Montserrat"/>
              <a:cs typeface="Montserrat"/>
              <a:sym typeface="Montserrat"/>
            </a:endParaRPr>
          </a:p>
        </p:txBody>
      </p:sp>
      <p:sp>
        <p:nvSpPr>
          <p:cNvPr id="237" name="Google Shape;237;p28"/>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p:nvPr/>
        </p:nvSpPr>
        <p:spPr>
          <a:xfrm>
            <a:off x="961200" y="2174275"/>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txBox="1"/>
          <p:nvPr/>
        </p:nvSpPr>
        <p:spPr>
          <a:xfrm>
            <a:off x="1954925" y="18261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3600">
                <a:latin typeface="Montserrat"/>
                <a:ea typeface="Montserrat"/>
                <a:cs typeface="Montserrat"/>
                <a:sym typeface="Montserrat"/>
              </a:rPr>
              <a:t>6</a:t>
            </a:r>
            <a:r>
              <a:rPr b="1" lang="pt-BR" sz="3600">
                <a:latin typeface="Montserrat"/>
                <a:ea typeface="Montserrat"/>
                <a:cs typeface="Montserrat"/>
                <a:sym typeface="Montserrat"/>
              </a:rPr>
              <a:t># PROFESSOR</a:t>
            </a:r>
            <a:endParaRPr b="1" sz="3600">
              <a:latin typeface="Montserrat"/>
              <a:ea typeface="Montserrat"/>
              <a:cs typeface="Montserrat"/>
              <a:sym typeface="Montserrat"/>
            </a:endParaRPr>
          </a:p>
        </p:txBody>
      </p:sp>
      <p:sp>
        <p:nvSpPr>
          <p:cNvPr id="244" name="Google Shape;244;p29"/>
          <p:cNvSpPr txBox="1"/>
          <p:nvPr/>
        </p:nvSpPr>
        <p:spPr>
          <a:xfrm>
            <a:off x="1996925" y="2606250"/>
            <a:ext cx="4476000" cy="799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Data: 30/04/2020</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Entrevista estruturada</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Tipo da pesquisa: Qualitativa</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Público: Professor da CESAR School</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O que queria descobrir: Entender mais sobre como o professor, particularmente, faz o processo de controle de presença</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Tópicos relevantes obtidos:</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495052"/>
              </a:solidFill>
              <a:latin typeface="Montserrat"/>
              <a:ea typeface="Montserrat"/>
              <a:cs typeface="Montserrat"/>
              <a:sym typeface="Montserrat"/>
            </a:endParaRPr>
          </a:p>
        </p:txBody>
      </p:sp>
      <p:sp>
        <p:nvSpPr>
          <p:cNvPr id="245" name="Google Shape;245;p29"/>
          <p:cNvSpPr txBox="1"/>
          <p:nvPr/>
        </p:nvSpPr>
        <p:spPr>
          <a:xfrm>
            <a:off x="1844525" y="4353000"/>
            <a:ext cx="4476000" cy="26505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Planilha com  lista com nome dos alunos, com uma sequência de colunas com as datas das aulas em que são marcadas as presenças e faltas dos alunos.</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Registro é feito próximo ao final da aula.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Nas aulas presenciais é bom fazer as chamadas no início do semestre porque é uma forma de conhecer e identificar os alunos; nesse cenário de aulas remotas é indiferente porque não é possível fazer isso.</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Teve problema com AcadWeb no período passado, quando quis colocar várias faltas de uma vez.</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Pontos de melhora do Sistema: Interface ser mais amigável para o lançamento das ausências ou presenças e que fosse mais confiável.</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Seria interessante um sistema que fosse mais independente do professor porque tiraria essa responsabilidade.</a:t>
            </a:r>
            <a:endParaRPr sz="12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495052"/>
              </a:solidFill>
              <a:latin typeface="Montserrat"/>
              <a:ea typeface="Montserrat"/>
              <a:cs typeface="Montserrat"/>
              <a:sym typeface="Montserrat"/>
            </a:endParaRPr>
          </a:p>
        </p:txBody>
      </p:sp>
      <p:sp>
        <p:nvSpPr>
          <p:cNvPr id="246" name="Google Shape;246;p29"/>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txBox="1"/>
          <p:nvPr/>
        </p:nvSpPr>
        <p:spPr>
          <a:xfrm>
            <a:off x="1814400" y="1771798"/>
            <a:ext cx="4815600" cy="21336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Ainda buscando mais informações sobre o problema e, mais especificamente, sobre como os usuários lidam com a questão atualmente, foram produzidos formulários online para serem divulgados entre alunos e professores da CESAR School, um formulário para cada público que ficaram disponíveis para resposta no período entre 6 e 24 de Abril. Por ser um método mais fácil de alcançar os usuários, foram obtidas 41 respostas de alunos e 13 respostas de professores. As perguntas e os resultados serão apresentados a seguir:</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495052"/>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495052"/>
              </a:solidFill>
              <a:latin typeface="Montserrat"/>
              <a:ea typeface="Montserrat"/>
              <a:cs typeface="Montserrat"/>
              <a:sym typeface="Montserrat"/>
            </a:endParaRPr>
          </a:p>
        </p:txBody>
      </p:sp>
      <p:sp>
        <p:nvSpPr>
          <p:cNvPr id="252" name="Google Shape;252;p30"/>
          <p:cNvSpPr txBox="1"/>
          <p:nvPr/>
        </p:nvSpPr>
        <p:spPr>
          <a:xfrm>
            <a:off x="1814400" y="1369925"/>
            <a:ext cx="4815600" cy="488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400">
                <a:latin typeface="Montserrat"/>
                <a:ea typeface="Montserrat"/>
                <a:cs typeface="Montserrat"/>
                <a:sym typeface="Montserrat"/>
              </a:rPr>
              <a:t>2.3.2 FORMULÁRIOS ONLINE</a:t>
            </a:r>
            <a:endParaRPr b="1" sz="2400">
              <a:latin typeface="Montserrat"/>
              <a:ea typeface="Montserrat"/>
              <a:cs typeface="Montserrat"/>
              <a:sym typeface="Montserrat"/>
            </a:endParaRPr>
          </a:p>
        </p:txBody>
      </p:sp>
      <p:sp>
        <p:nvSpPr>
          <p:cNvPr id="253" name="Google Shape;253;p30"/>
          <p:cNvSpPr/>
          <p:nvPr/>
        </p:nvSpPr>
        <p:spPr>
          <a:xfrm>
            <a:off x="-151200" y="1512000"/>
            <a:ext cx="1965600" cy="91800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0"/>
          <p:cNvSpPr txBox="1"/>
          <p:nvPr/>
        </p:nvSpPr>
        <p:spPr>
          <a:xfrm>
            <a:off x="1814400" y="3895063"/>
            <a:ext cx="48156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100">
                <a:latin typeface="Montserrat"/>
                <a:ea typeface="Montserrat"/>
                <a:cs typeface="Montserrat"/>
                <a:sym typeface="Montserrat"/>
              </a:rPr>
              <a:t>2.3.2.1 FORMULÁRIOS ONLINE PARA PROFESSORES</a:t>
            </a:r>
            <a:endParaRPr b="1" sz="2100">
              <a:latin typeface="Montserrat"/>
              <a:ea typeface="Montserrat"/>
              <a:cs typeface="Montserrat"/>
              <a:sym typeface="Montserrat"/>
            </a:endParaRPr>
          </a:p>
        </p:txBody>
      </p:sp>
      <p:sp>
        <p:nvSpPr>
          <p:cNvPr id="255" name="Google Shape;255;p30"/>
          <p:cNvSpPr txBox="1"/>
          <p:nvPr/>
        </p:nvSpPr>
        <p:spPr>
          <a:xfrm>
            <a:off x="1814400" y="4694275"/>
            <a:ext cx="4815600" cy="54792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Foi definido o seguinte roteiro de perguntas a serem propostas para os alunos da CESAR School.</a:t>
            </a:r>
            <a:endParaRPr b="1"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b="1"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AutoNum type="arabicPeriod"/>
            </a:pPr>
            <a:r>
              <a:rPr lang="pt-BR" sz="1200">
                <a:solidFill>
                  <a:schemeClr val="dk1"/>
                </a:solidFill>
                <a:latin typeface="Montserrat"/>
                <a:ea typeface="Montserrat"/>
                <a:cs typeface="Montserrat"/>
                <a:sym typeface="Montserrat"/>
              </a:rPr>
              <a:t>Qual seu gênero? (feminino, masculino, outro)</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AutoNum type="arabicPeriod"/>
            </a:pPr>
            <a:r>
              <a:rPr lang="pt-BR" sz="1200">
                <a:solidFill>
                  <a:schemeClr val="dk1"/>
                </a:solidFill>
                <a:latin typeface="Montserrat"/>
                <a:ea typeface="Montserrat"/>
                <a:cs typeface="Montserrat"/>
                <a:sym typeface="Montserrat"/>
              </a:rPr>
              <a:t>Qual sua idade?</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AutoNum type="arabicPeriod"/>
            </a:pPr>
            <a:r>
              <a:rPr lang="pt-BR" sz="1200">
                <a:solidFill>
                  <a:schemeClr val="dk1"/>
                </a:solidFill>
                <a:latin typeface="Montserrat"/>
                <a:ea typeface="Montserrat"/>
                <a:cs typeface="Montserrat"/>
                <a:sym typeface="Montserrat"/>
              </a:rPr>
              <a:t>O quanto você gosta de fazer o controle de presença dos alunos nas aulas? (Não gosto, acho desnecessária. Ou Não gosto, mas faço por obrigação. Ou Não gosto nem desgosto. Ou Gosto mas poderia melhorar. Ou Gosto, nada a reclamar. Ou Outro:)</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AutoNum type="arabicPeriod"/>
            </a:pPr>
            <a:r>
              <a:rPr lang="pt-BR" sz="1200">
                <a:solidFill>
                  <a:schemeClr val="dk1"/>
                </a:solidFill>
                <a:latin typeface="Montserrat"/>
                <a:ea typeface="Montserrat"/>
                <a:cs typeface="Montserrat"/>
                <a:sym typeface="Montserrat"/>
              </a:rPr>
              <a:t>Como você faz o processo de registro de presença? (Chamada oral e fazendo os registros no acadweb ou Ata escrita e passo para o acadweb em outro horário ou Outro:)</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AutoNum type="arabicPeriod"/>
            </a:pPr>
            <a:r>
              <a:rPr lang="pt-BR" sz="1200">
                <a:solidFill>
                  <a:schemeClr val="dk1"/>
                </a:solidFill>
                <a:latin typeface="Montserrat"/>
                <a:ea typeface="Montserrat"/>
                <a:cs typeface="Montserrat"/>
                <a:sym typeface="Montserrat"/>
              </a:rPr>
              <a:t>Em que horário costuma fazer o controle de presença dos alunos? (Se fizer mais de uma vez, selecionar mais de uma opção) (Início da aula e/ou Ao longo da aula e/ou Fim da aula)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AutoNum type="arabicPeriod"/>
            </a:pPr>
            <a:r>
              <a:rPr lang="pt-BR" sz="1200">
                <a:solidFill>
                  <a:schemeClr val="dk1"/>
                </a:solidFill>
                <a:latin typeface="Montserrat"/>
                <a:ea typeface="Montserrat"/>
                <a:cs typeface="Montserrat"/>
                <a:sym typeface="Montserrat"/>
              </a:rPr>
              <a:t>Qual o seu nível de dificuldade para realizar o controle de presença pelo acadweb? (1 a 5)</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AutoNum type="arabicPeriod"/>
            </a:pPr>
            <a:r>
              <a:rPr lang="pt-BR" sz="1200">
                <a:solidFill>
                  <a:schemeClr val="dk1"/>
                </a:solidFill>
                <a:latin typeface="Montserrat"/>
                <a:ea typeface="Montserrat"/>
                <a:cs typeface="Montserrat"/>
                <a:sym typeface="Montserrat"/>
              </a:rPr>
              <a:t>Qual o seu nível de satisfação com o controle de presença pelo AcadWeb? (1 a 5)</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AutoNum type="arabicPeriod"/>
            </a:pPr>
            <a:r>
              <a:rPr lang="pt-BR" sz="1200">
                <a:solidFill>
                  <a:schemeClr val="dk1"/>
                </a:solidFill>
                <a:latin typeface="Montserrat"/>
                <a:ea typeface="Montserrat"/>
                <a:cs typeface="Montserrat"/>
                <a:sym typeface="Montserrat"/>
              </a:rPr>
              <a:t>Já passou por algum problema no processo de registro de presença dos alunos? Se sim, nos conte a sua experiência.</a:t>
            </a:r>
            <a:endParaRPr sz="12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495052"/>
              </a:solidFill>
              <a:latin typeface="Montserrat"/>
              <a:ea typeface="Montserrat"/>
              <a:cs typeface="Montserrat"/>
              <a:sym typeface="Montserrat"/>
            </a:endParaRPr>
          </a:p>
        </p:txBody>
      </p:sp>
      <p:sp>
        <p:nvSpPr>
          <p:cNvPr id="256" name="Google Shape;256;p30"/>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p:nvPr/>
        </p:nvSpPr>
        <p:spPr>
          <a:xfrm>
            <a:off x="939600" y="1531950"/>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961200" y="5800588"/>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31"/>
          <p:cNvPicPr preferRelativeResize="0"/>
          <p:nvPr/>
        </p:nvPicPr>
        <p:blipFill>
          <a:blip r:embed="rId3">
            <a:alphaModFix/>
          </a:blip>
          <a:stretch>
            <a:fillRect/>
          </a:stretch>
        </p:blipFill>
        <p:spPr>
          <a:xfrm>
            <a:off x="2197550" y="1858250"/>
            <a:ext cx="3164896" cy="3600750"/>
          </a:xfrm>
          <a:prstGeom prst="rect">
            <a:avLst/>
          </a:prstGeom>
          <a:noFill/>
          <a:ln>
            <a:noFill/>
          </a:ln>
        </p:spPr>
      </p:pic>
      <p:pic>
        <p:nvPicPr>
          <p:cNvPr id="264" name="Google Shape;264;p31"/>
          <p:cNvPicPr preferRelativeResize="0"/>
          <p:nvPr/>
        </p:nvPicPr>
        <p:blipFill>
          <a:blip r:embed="rId4">
            <a:alphaModFix/>
          </a:blip>
          <a:stretch>
            <a:fillRect/>
          </a:stretch>
        </p:blipFill>
        <p:spPr>
          <a:xfrm>
            <a:off x="1661087" y="6050700"/>
            <a:ext cx="4237825" cy="2959950"/>
          </a:xfrm>
          <a:prstGeom prst="rect">
            <a:avLst/>
          </a:prstGeom>
          <a:noFill/>
          <a:ln>
            <a:noFill/>
          </a:ln>
        </p:spPr>
      </p:pic>
      <p:sp>
        <p:nvSpPr>
          <p:cNvPr id="265" name="Google Shape;265;p31"/>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p:nvPr/>
        </p:nvSpPr>
        <p:spPr>
          <a:xfrm>
            <a:off x="0" y="0"/>
            <a:ext cx="7560000" cy="24864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nvSpPr>
        <p:spPr>
          <a:xfrm>
            <a:off x="1317600" y="1382400"/>
            <a:ext cx="4816800" cy="12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600">
                <a:latin typeface="Montserrat"/>
                <a:ea typeface="Montserrat"/>
                <a:cs typeface="Montserrat"/>
                <a:sym typeface="Montserrat"/>
              </a:rPr>
              <a:t>SUMÁRIO</a:t>
            </a:r>
            <a:endParaRPr b="1" sz="3600">
              <a:latin typeface="Montserrat"/>
              <a:ea typeface="Montserrat"/>
              <a:cs typeface="Montserrat"/>
              <a:sym typeface="Montserrat"/>
            </a:endParaRPr>
          </a:p>
        </p:txBody>
      </p:sp>
      <p:sp>
        <p:nvSpPr>
          <p:cNvPr id="68" name="Google Shape;68;p14"/>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aphicFrame>
        <p:nvGraphicFramePr>
          <p:cNvPr id="69" name="Google Shape;69;p14"/>
          <p:cNvGraphicFramePr/>
          <p:nvPr/>
        </p:nvGraphicFramePr>
        <p:xfrm>
          <a:off x="1317600" y="2613600"/>
          <a:ext cx="3000000" cy="3000000"/>
        </p:xfrm>
        <a:graphic>
          <a:graphicData uri="http://schemas.openxmlformats.org/drawingml/2006/table">
            <a:tbl>
              <a:tblPr>
                <a:noFill/>
                <a:tableStyleId>{7E0EE1C1-D242-479E-ADC6-5F25C0CA32B9}</a:tableStyleId>
              </a:tblPr>
              <a:tblGrid>
                <a:gridCol w="4681500"/>
                <a:gridCol w="638400"/>
              </a:tblGrid>
              <a:tr h="36000">
                <a:tc>
                  <a:txBody>
                    <a:bodyPr/>
                    <a:lstStyle/>
                    <a:p>
                      <a:pPr indent="0" lvl="0" marL="0" rtl="0" algn="l">
                        <a:spcBef>
                          <a:spcPts val="0"/>
                        </a:spcBef>
                        <a:spcAft>
                          <a:spcPts val="0"/>
                        </a:spcAft>
                        <a:buNone/>
                      </a:pPr>
                      <a:r>
                        <a:rPr b="1" lang="pt-BR" sz="1100">
                          <a:latin typeface="Montserrat"/>
                          <a:ea typeface="Montserrat"/>
                          <a:cs typeface="Montserrat"/>
                          <a:sym typeface="Montserrat"/>
                        </a:rPr>
                        <a:t>1. INTRODUÇÃO</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5</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1.1 Cliente</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5</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1.2 Problema</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5</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latin typeface="Montserrat"/>
                          <a:ea typeface="Montserrat"/>
                          <a:cs typeface="Montserrat"/>
                          <a:sym typeface="Montserrat"/>
                        </a:rPr>
                        <a:t>2. PESQUISA</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8</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2.1 Roteiro de Pesquisa</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8</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2.1.1 Objetivos</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8</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2.1.2 Hipóteses de pesquisa</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9</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2.1.3 Planejamento</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9</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2.2 Agenda</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10</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2.3 Pesquisas realizadas</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11</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2.3.1 Entrevista com os professores</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11</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2.3.2 Formulários online</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18</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2.3.2.1 Formulários online para Professores</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18</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2.3.2.2 </a:t>
                      </a:r>
                      <a:r>
                        <a:rPr lang="pt-BR" sz="1100">
                          <a:solidFill>
                            <a:schemeClr val="dk1"/>
                          </a:solidFill>
                          <a:latin typeface="Montserrat"/>
                          <a:ea typeface="Montserrat"/>
                          <a:cs typeface="Montserrat"/>
                          <a:sym typeface="Montserrat"/>
                        </a:rPr>
                        <a:t>Formulários online para Professores</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23</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2.4 Validação sobre o problema</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28</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2.4.1 Certezas</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29</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2.4.2 Suposições</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31</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latin typeface="Montserrat"/>
                          <a:ea typeface="Montserrat"/>
                          <a:cs typeface="Montserrat"/>
                          <a:sym typeface="Montserrat"/>
                        </a:rPr>
                        <a:t>3. PERFIL DOS USUÁRIOS</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33</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3.1 Personas</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33</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3.2 Jornada dos Usuários</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37</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latin typeface="Montserrat"/>
                          <a:ea typeface="Montserrat"/>
                          <a:cs typeface="Montserrat"/>
                          <a:sym typeface="Montserrat"/>
                        </a:rPr>
                        <a:t>4. IDEAÇÃO </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40</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4.1 Proposta de solução</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42</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p:nvPr/>
        </p:nvSpPr>
        <p:spPr>
          <a:xfrm>
            <a:off x="939600" y="1531950"/>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p:nvPr/>
        </p:nvSpPr>
        <p:spPr>
          <a:xfrm>
            <a:off x="961200" y="5571988"/>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32"/>
          <p:cNvPicPr preferRelativeResize="0"/>
          <p:nvPr/>
        </p:nvPicPr>
        <p:blipFill>
          <a:blip r:embed="rId3">
            <a:alphaModFix/>
          </a:blip>
          <a:stretch>
            <a:fillRect/>
          </a:stretch>
        </p:blipFill>
        <p:spPr>
          <a:xfrm>
            <a:off x="1095362" y="1833331"/>
            <a:ext cx="5326075" cy="3269869"/>
          </a:xfrm>
          <a:prstGeom prst="rect">
            <a:avLst/>
          </a:prstGeom>
          <a:noFill/>
          <a:ln>
            <a:noFill/>
          </a:ln>
        </p:spPr>
      </p:pic>
      <p:pic>
        <p:nvPicPr>
          <p:cNvPr id="273" name="Google Shape;273;p32"/>
          <p:cNvPicPr preferRelativeResize="0"/>
          <p:nvPr/>
        </p:nvPicPr>
        <p:blipFill>
          <a:blip r:embed="rId4">
            <a:alphaModFix/>
          </a:blip>
          <a:stretch>
            <a:fillRect/>
          </a:stretch>
        </p:blipFill>
        <p:spPr>
          <a:xfrm>
            <a:off x="961200" y="5875450"/>
            <a:ext cx="5637599" cy="2872580"/>
          </a:xfrm>
          <a:prstGeom prst="rect">
            <a:avLst/>
          </a:prstGeom>
          <a:noFill/>
          <a:ln>
            <a:noFill/>
          </a:ln>
        </p:spPr>
      </p:pic>
      <p:sp>
        <p:nvSpPr>
          <p:cNvPr id="274" name="Google Shape;274;p32"/>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p:nvPr/>
        </p:nvSpPr>
        <p:spPr>
          <a:xfrm>
            <a:off x="939600" y="1531950"/>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p:nvPr/>
        </p:nvSpPr>
        <p:spPr>
          <a:xfrm>
            <a:off x="961200" y="5438638"/>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33"/>
          <p:cNvPicPr preferRelativeResize="0"/>
          <p:nvPr/>
        </p:nvPicPr>
        <p:blipFill>
          <a:blip r:embed="rId3">
            <a:alphaModFix/>
          </a:blip>
          <a:stretch>
            <a:fillRect/>
          </a:stretch>
        </p:blipFill>
        <p:spPr>
          <a:xfrm>
            <a:off x="1035825" y="1897431"/>
            <a:ext cx="5202600" cy="3095844"/>
          </a:xfrm>
          <a:prstGeom prst="rect">
            <a:avLst/>
          </a:prstGeom>
          <a:noFill/>
          <a:ln>
            <a:noFill/>
          </a:ln>
        </p:spPr>
      </p:pic>
      <p:pic>
        <p:nvPicPr>
          <p:cNvPr id="282" name="Google Shape;282;p33"/>
          <p:cNvPicPr preferRelativeResize="0"/>
          <p:nvPr/>
        </p:nvPicPr>
        <p:blipFill>
          <a:blip r:embed="rId4">
            <a:alphaModFix/>
          </a:blip>
          <a:stretch>
            <a:fillRect/>
          </a:stretch>
        </p:blipFill>
        <p:spPr>
          <a:xfrm>
            <a:off x="1035825" y="5777280"/>
            <a:ext cx="5202601" cy="3082295"/>
          </a:xfrm>
          <a:prstGeom prst="rect">
            <a:avLst/>
          </a:prstGeom>
          <a:noFill/>
          <a:ln>
            <a:noFill/>
          </a:ln>
        </p:spPr>
      </p:pic>
      <p:sp>
        <p:nvSpPr>
          <p:cNvPr id="283" name="Google Shape;283;p33"/>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4"/>
          <p:cNvSpPr/>
          <p:nvPr/>
        </p:nvSpPr>
        <p:spPr>
          <a:xfrm>
            <a:off x="961200" y="1551000"/>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p:nvPr/>
        </p:nvSpPr>
        <p:spPr>
          <a:xfrm>
            <a:off x="961200" y="5345988"/>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34"/>
          <p:cNvPicPr preferRelativeResize="0"/>
          <p:nvPr/>
        </p:nvPicPr>
        <p:blipFill>
          <a:blip r:embed="rId3">
            <a:alphaModFix/>
          </a:blip>
          <a:stretch>
            <a:fillRect/>
          </a:stretch>
        </p:blipFill>
        <p:spPr>
          <a:xfrm>
            <a:off x="1034622" y="1871550"/>
            <a:ext cx="5490752" cy="3074400"/>
          </a:xfrm>
          <a:prstGeom prst="rect">
            <a:avLst/>
          </a:prstGeom>
          <a:noFill/>
          <a:ln>
            <a:noFill/>
          </a:ln>
        </p:spPr>
      </p:pic>
      <p:pic>
        <p:nvPicPr>
          <p:cNvPr id="291" name="Google Shape;291;p34"/>
          <p:cNvPicPr preferRelativeResize="0"/>
          <p:nvPr/>
        </p:nvPicPr>
        <p:blipFill>
          <a:blip r:embed="rId4">
            <a:alphaModFix/>
          </a:blip>
          <a:stretch>
            <a:fillRect/>
          </a:stretch>
        </p:blipFill>
        <p:spPr>
          <a:xfrm>
            <a:off x="1034626" y="5688751"/>
            <a:ext cx="5490750" cy="3187514"/>
          </a:xfrm>
          <a:prstGeom prst="rect">
            <a:avLst/>
          </a:prstGeom>
          <a:noFill/>
          <a:ln>
            <a:noFill/>
          </a:ln>
        </p:spPr>
      </p:pic>
      <p:sp>
        <p:nvSpPr>
          <p:cNvPr id="292" name="Google Shape;292;p34"/>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5"/>
          <p:cNvSpPr/>
          <p:nvPr/>
        </p:nvSpPr>
        <p:spPr>
          <a:xfrm>
            <a:off x="-151200" y="1512000"/>
            <a:ext cx="1965600" cy="91800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5"/>
          <p:cNvSpPr txBox="1"/>
          <p:nvPr/>
        </p:nvSpPr>
        <p:spPr>
          <a:xfrm>
            <a:off x="1814400" y="1512000"/>
            <a:ext cx="48156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100">
                <a:latin typeface="Montserrat"/>
                <a:ea typeface="Montserrat"/>
                <a:cs typeface="Montserrat"/>
                <a:sym typeface="Montserrat"/>
              </a:rPr>
              <a:t>2.3.2.2 FORMULÁRIOS ONLINE PARA ALUNOS</a:t>
            </a:r>
            <a:endParaRPr b="1" sz="2100">
              <a:latin typeface="Montserrat"/>
              <a:ea typeface="Montserrat"/>
              <a:cs typeface="Montserrat"/>
              <a:sym typeface="Montserrat"/>
            </a:endParaRPr>
          </a:p>
        </p:txBody>
      </p:sp>
      <p:sp>
        <p:nvSpPr>
          <p:cNvPr id="299" name="Google Shape;299;p35"/>
          <p:cNvSpPr txBox="1"/>
          <p:nvPr/>
        </p:nvSpPr>
        <p:spPr>
          <a:xfrm>
            <a:off x="1814400" y="2311200"/>
            <a:ext cx="4815600" cy="4522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b="1" sz="1200">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latin typeface="Montserrat"/>
                <a:ea typeface="Montserrat"/>
                <a:cs typeface="Montserrat"/>
                <a:sym typeface="Montserrat"/>
              </a:rPr>
              <a:t>Foi definido o seguinte roteiro de perguntas a serem propostas para os alunos da CESAR School.</a:t>
            </a:r>
            <a:endParaRPr sz="1200">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200">
              <a:latin typeface="Montserrat"/>
              <a:ea typeface="Montserrat"/>
              <a:cs typeface="Montserrat"/>
              <a:sym typeface="Montserrat"/>
            </a:endParaRPr>
          </a:p>
          <a:p>
            <a:pPr indent="-304800" lvl="0" marL="457200" rtl="0" algn="just">
              <a:lnSpc>
                <a:spcPct val="115000"/>
              </a:lnSpc>
              <a:spcBef>
                <a:spcPts val="0"/>
              </a:spcBef>
              <a:spcAft>
                <a:spcPts val="0"/>
              </a:spcAft>
              <a:buSzPts val="1200"/>
              <a:buFont typeface="Montserrat"/>
              <a:buAutoNum type="arabicPeriod"/>
            </a:pPr>
            <a:r>
              <a:rPr lang="pt-BR" sz="1200">
                <a:latin typeface="Montserrat"/>
                <a:ea typeface="Montserrat"/>
                <a:cs typeface="Montserrat"/>
                <a:sym typeface="Montserrat"/>
              </a:rPr>
              <a:t>Qual seu gênero? (feminino, masculino, outro)</a:t>
            </a:r>
            <a:endParaRPr sz="1200">
              <a:latin typeface="Montserrat"/>
              <a:ea typeface="Montserrat"/>
              <a:cs typeface="Montserrat"/>
              <a:sym typeface="Montserrat"/>
            </a:endParaRPr>
          </a:p>
          <a:p>
            <a:pPr indent="-304800" lvl="0" marL="457200" rtl="0" algn="just">
              <a:lnSpc>
                <a:spcPct val="115000"/>
              </a:lnSpc>
              <a:spcBef>
                <a:spcPts val="0"/>
              </a:spcBef>
              <a:spcAft>
                <a:spcPts val="0"/>
              </a:spcAft>
              <a:buSzPts val="1200"/>
              <a:buFont typeface="Montserrat"/>
              <a:buAutoNum type="arabicPeriod"/>
            </a:pPr>
            <a:r>
              <a:rPr lang="pt-BR" sz="1200">
                <a:latin typeface="Montserrat"/>
                <a:ea typeface="Montserrat"/>
                <a:cs typeface="Montserrat"/>
                <a:sym typeface="Montserrat"/>
              </a:rPr>
              <a:t>Qual sua idade?</a:t>
            </a:r>
            <a:endParaRPr sz="1200">
              <a:latin typeface="Montserrat"/>
              <a:ea typeface="Montserrat"/>
              <a:cs typeface="Montserrat"/>
              <a:sym typeface="Montserrat"/>
            </a:endParaRPr>
          </a:p>
          <a:p>
            <a:pPr indent="-304800" lvl="0" marL="457200" rtl="0" algn="just">
              <a:lnSpc>
                <a:spcPct val="115000"/>
              </a:lnSpc>
              <a:spcBef>
                <a:spcPts val="0"/>
              </a:spcBef>
              <a:spcAft>
                <a:spcPts val="0"/>
              </a:spcAft>
              <a:buSzPts val="1200"/>
              <a:buFont typeface="Montserrat"/>
              <a:buAutoNum type="arabicPeriod"/>
            </a:pPr>
            <a:r>
              <a:rPr lang="pt-BR" sz="1200">
                <a:latin typeface="Montserrat"/>
                <a:ea typeface="Montserrat"/>
                <a:cs typeface="Montserrat"/>
                <a:sym typeface="Montserrat"/>
              </a:rPr>
              <a:t>Que tipo de processo de controle de presença  você prefere? (Chamada oral ou Ata escrita)</a:t>
            </a:r>
            <a:endParaRPr sz="1200">
              <a:latin typeface="Montserrat"/>
              <a:ea typeface="Montserrat"/>
              <a:cs typeface="Montserrat"/>
              <a:sym typeface="Montserrat"/>
            </a:endParaRPr>
          </a:p>
          <a:p>
            <a:pPr indent="-304800" lvl="0" marL="457200" rtl="0" algn="just">
              <a:lnSpc>
                <a:spcPct val="115000"/>
              </a:lnSpc>
              <a:spcBef>
                <a:spcPts val="0"/>
              </a:spcBef>
              <a:spcAft>
                <a:spcPts val="0"/>
              </a:spcAft>
              <a:buSzPts val="1200"/>
              <a:buFont typeface="Montserrat"/>
              <a:buAutoNum type="arabicPeriod"/>
            </a:pPr>
            <a:r>
              <a:rPr lang="pt-BR" sz="1200">
                <a:latin typeface="Montserrat"/>
                <a:ea typeface="Montserrat"/>
                <a:cs typeface="Montserrat"/>
                <a:sym typeface="Montserrat"/>
              </a:rPr>
              <a:t>O quanto você gosta do momento de registro de presença dos alunos na aula (chamada oral ou ata escrita)? (1 a 5)</a:t>
            </a:r>
            <a:endParaRPr sz="1200">
              <a:latin typeface="Montserrat"/>
              <a:ea typeface="Montserrat"/>
              <a:cs typeface="Montserrat"/>
              <a:sym typeface="Montserrat"/>
            </a:endParaRPr>
          </a:p>
          <a:p>
            <a:pPr indent="-304800" lvl="0" marL="457200" rtl="0" algn="just">
              <a:lnSpc>
                <a:spcPct val="115000"/>
              </a:lnSpc>
              <a:spcBef>
                <a:spcPts val="0"/>
              </a:spcBef>
              <a:spcAft>
                <a:spcPts val="0"/>
              </a:spcAft>
              <a:buSzPts val="1200"/>
              <a:buFont typeface="Montserrat"/>
              <a:buAutoNum type="arabicPeriod"/>
            </a:pPr>
            <a:r>
              <a:rPr lang="pt-BR" sz="1200">
                <a:latin typeface="Montserrat"/>
                <a:ea typeface="Montserrat"/>
                <a:cs typeface="Montserrat"/>
                <a:sym typeface="Montserrat"/>
              </a:rPr>
              <a:t>Como é seu comportamento durante a chamada? (Procuro contribuir com o silêncio na sala ou Converso com meus colegas ou Outro)</a:t>
            </a:r>
            <a:endParaRPr sz="1200">
              <a:latin typeface="Montserrat"/>
              <a:ea typeface="Montserrat"/>
              <a:cs typeface="Montserrat"/>
              <a:sym typeface="Montserrat"/>
            </a:endParaRPr>
          </a:p>
          <a:p>
            <a:pPr indent="-304800" lvl="0" marL="457200" rtl="0" algn="just">
              <a:lnSpc>
                <a:spcPct val="115000"/>
              </a:lnSpc>
              <a:spcBef>
                <a:spcPts val="0"/>
              </a:spcBef>
              <a:spcAft>
                <a:spcPts val="0"/>
              </a:spcAft>
              <a:buSzPts val="1200"/>
              <a:buFont typeface="Montserrat"/>
              <a:buAutoNum type="arabicPeriod"/>
            </a:pPr>
            <a:r>
              <a:rPr lang="pt-BR" sz="1200">
                <a:latin typeface="Montserrat"/>
                <a:ea typeface="Montserrat"/>
                <a:cs typeface="Montserrat"/>
                <a:sym typeface="Montserrat"/>
              </a:rPr>
              <a:t>Qual o seu sentimento sobre o momento de registro de presença? (Indiferença, preguiça, ansiedade, satisfação, etc)</a:t>
            </a:r>
            <a:endParaRPr sz="1200">
              <a:latin typeface="Montserrat"/>
              <a:ea typeface="Montserrat"/>
              <a:cs typeface="Montserrat"/>
              <a:sym typeface="Montserrat"/>
            </a:endParaRPr>
          </a:p>
          <a:p>
            <a:pPr indent="-304800" lvl="0" marL="457200" rtl="0" algn="just">
              <a:lnSpc>
                <a:spcPct val="115000"/>
              </a:lnSpc>
              <a:spcBef>
                <a:spcPts val="0"/>
              </a:spcBef>
              <a:spcAft>
                <a:spcPts val="0"/>
              </a:spcAft>
              <a:buSzPts val="1200"/>
              <a:buFont typeface="Montserrat"/>
              <a:buAutoNum type="arabicPeriod"/>
            </a:pPr>
            <a:r>
              <a:rPr lang="pt-BR" sz="1200">
                <a:latin typeface="Montserrat"/>
                <a:ea typeface="Montserrat"/>
                <a:cs typeface="Montserrat"/>
                <a:sym typeface="Montserrat"/>
              </a:rPr>
              <a:t>Já passou por algum problema no processo de registro de presença? Se sim, nos conte a sua experiência.</a:t>
            </a:r>
            <a:endParaRPr sz="1200">
              <a:latin typeface="Montserrat"/>
              <a:ea typeface="Montserrat"/>
              <a:cs typeface="Montserrat"/>
              <a:sym typeface="Montserrat"/>
            </a:endParaRPr>
          </a:p>
          <a:p>
            <a:pPr indent="0" lvl="0" marL="0" rtl="0" algn="just">
              <a:spcBef>
                <a:spcPts val="0"/>
              </a:spcBef>
              <a:spcAft>
                <a:spcPts val="0"/>
              </a:spcAft>
              <a:buNone/>
            </a:pPr>
            <a:r>
              <a:t/>
            </a:r>
            <a:endParaRPr sz="1200">
              <a:latin typeface="Montserrat"/>
              <a:ea typeface="Montserrat"/>
              <a:cs typeface="Montserrat"/>
              <a:sym typeface="Montserrat"/>
            </a:endParaRPr>
          </a:p>
        </p:txBody>
      </p:sp>
      <p:sp>
        <p:nvSpPr>
          <p:cNvPr id="300" name="Google Shape;300;p35"/>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6"/>
          <p:cNvSpPr/>
          <p:nvPr/>
        </p:nvSpPr>
        <p:spPr>
          <a:xfrm>
            <a:off x="939600" y="1531950"/>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6"/>
          <p:cNvSpPr/>
          <p:nvPr/>
        </p:nvSpPr>
        <p:spPr>
          <a:xfrm>
            <a:off x="961200" y="5571988"/>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36"/>
          <p:cNvPicPr preferRelativeResize="0"/>
          <p:nvPr/>
        </p:nvPicPr>
        <p:blipFill rotWithShape="1">
          <a:blip r:embed="rId3">
            <a:alphaModFix/>
          </a:blip>
          <a:srcRect b="0" l="2978" r="0" t="0"/>
          <a:stretch/>
        </p:blipFill>
        <p:spPr>
          <a:xfrm>
            <a:off x="1837750" y="1821450"/>
            <a:ext cx="3884500" cy="3513080"/>
          </a:xfrm>
          <a:prstGeom prst="rect">
            <a:avLst/>
          </a:prstGeom>
          <a:noFill/>
          <a:ln>
            <a:noFill/>
          </a:ln>
        </p:spPr>
      </p:pic>
      <p:pic>
        <p:nvPicPr>
          <p:cNvPr id="308" name="Google Shape;308;p36"/>
          <p:cNvPicPr preferRelativeResize="0"/>
          <p:nvPr/>
        </p:nvPicPr>
        <p:blipFill>
          <a:blip r:embed="rId4">
            <a:alphaModFix/>
          </a:blip>
          <a:stretch>
            <a:fillRect/>
          </a:stretch>
        </p:blipFill>
        <p:spPr>
          <a:xfrm>
            <a:off x="1613350" y="6003725"/>
            <a:ext cx="4290100" cy="2996500"/>
          </a:xfrm>
          <a:prstGeom prst="rect">
            <a:avLst/>
          </a:prstGeom>
          <a:noFill/>
          <a:ln>
            <a:noFill/>
          </a:ln>
        </p:spPr>
      </p:pic>
      <p:sp>
        <p:nvSpPr>
          <p:cNvPr id="309" name="Google Shape;309;p36"/>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7"/>
          <p:cNvSpPr/>
          <p:nvPr/>
        </p:nvSpPr>
        <p:spPr>
          <a:xfrm>
            <a:off x="939600" y="1531950"/>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961200" y="5571988"/>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37"/>
          <p:cNvPicPr preferRelativeResize="0"/>
          <p:nvPr/>
        </p:nvPicPr>
        <p:blipFill>
          <a:blip r:embed="rId3">
            <a:alphaModFix/>
          </a:blip>
          <a:stretch>
            <a:fillRect/>
          </a:stretch>
        </p:blipFill>
        <p:spPr>
          <a:xfrm>
            <a:off x="1197000" y="2060949"/>
            <a:ext cx="5122801" cy="2792558"/>
          </a:xfrm>
          <a:prstGeom prst="rect">
            <a:avLst/>
          </a:prstGeom>
          <a:noFill/>
          <a:ln>
            <a:noFill/>
          </a:ln>
        </p:spPr>
      </p:pic>
      <p:pic>
        <p:nvPicPr>
          <p:cNvPr id="317" name="Google Shape;317;p37"/>
          <p:cNvPicPr preferRelativeResize="0"/>
          <p:nvPr/>
        </p:nvPicPr>
        <p:blipFill>
          <a:blip r:embed="rId4">
            <a:alphaModFix/>
          </a:blip>
          <a:stretch>
            <a:fillRect/>
          </a:stretch>
        </p:blipFill>
        <p:spPr>
          <a:xfrm>
            <a:off x="1155863" y="6090088"/>
            <a:ext cx="5248275" cy="3267075"/>
          </a:xfrm>
          <a:prstGeom prst="rect">
            <a:avLst/>
          </a:prstGeom>
          <a:noFill/>
          <a:ln>
            <a:noFill/>
          </a:ln>
        </p:spPr>
      </p:pic>
      <p:sp>
        <p:nvSpPr>
          <p:cNvPr id="318" name="Google Shape;318;p37"/>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8"/>
          <p:cNvSpPr/>
          <p:nvPr/>
        </p:nvSpPr>
        <p:spPr>
          <a:xfrm>
            <a:off x="939600" y="1531950"/>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8"/>
          <p:cNvSpPr/>
          <p:nvPr/>
        </p:nvSpPr>
        <p:spPr>
          <a:xfrm>
            <a:off x="961200" y="5571988"/>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38"/>
          <p:cNvPicPr preferRelativeResize="0"/>
          <p:nvPr/>
        </p:nvPicPr>
        <p:blipFill>
          <a:blip r:embed="rId3">
            <a:alphaModFix/>
          </a:blip>
          <a:stretch>
            <a:fillRect/>
          </a:stretch>
        </p:blipFill>
        <p:spPr>
          <a:xfrm>
            <a:off x="1122525" y="1925075"/>
            <a:ext cx="5314950" cy="3467100"/>
          </a:xfrm>
          <a:prstGeom prst="rect">
            <a:avLst/>
          </a:prstGeom>
          <a:noFill/>
          <a:ln>
            <a:noFill/>
          </a:ln>
        </p:spPr>
      </p:pic>
      <p:pic>
        <p:nvPicPr>
          <p:cNvPr id="326" name="Google Shape;326;p38"/>
          <p:cNvPicPr preferRelativeResize="0"/>
          <p:nvPr/>
        </p:nvPicPr>
        <p:blipFill>
          <a:blip r:embed="rId4">
            <a:alphaModFix/>
          </a:blip>
          <a:stretch>
            <a:fillRect/>
          </a:stretch>
        </p:blipFill>
        <p:spPr>
          <a:xfrm>
            <a:off x="1132050" y="5965113"/>
            <a:ext cx="5295900" cy="2800350"/>
          </a:xfrm>
          <a:prstGeom prst="rect">
            <a:avLst/>
          </a:prstGeom>
          <a:noFill/>
          <a:ln>
            <a:noFill/>
          </a:ln>
        </p:spPr>
      </p:pic>
      <p:sp>
        <p:nvSpPr>
          <p:cNvPr id="327" name="Google Shape;327;p38"/>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9"/>
          <p:cNvSpPr/>
          <p:nvPr/>
        </p:nvSpPr>
        <p:spPr>
          <a:xfrm>
            <a:off x="939600" y="1531950"/>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39"/>
          <p:cNvPicPr preferRelativeResize="0"/>
          <p:nvPr/>
        </p:nvPicPr>
        <p:blipFill>
          <a:blip r:embed="rId3">
            <a:alphaModFix/>
          </a:blip>
          <a:stretch>
            <a:fillRect/>
          </a:stretch>
        </p:blipFill>
        <p:spPr>
          <a:xfrm>
            <a:off x="939600" y="1935750"/>
            <a:ext cx="5637600" cy="2724150"/>
          </a:xfrm>
          <a:prstGeom prst="rect">
            <a:avLst/>
          </a:prstGeom>
          <a:noFill/>
          <a:ln>
            <a:noFill/>
          </a:ln>
        </p:spPr>
      </p:pic>
      <p:sp>
        <p:nvSpPr>
          <p:cNvPr id="334" name="Google Shape;334;p39"/>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0"/>
          <p:cNvSpPr/>
          <p:nvPr/>
        </p:nvSpPr>
        <p:spPr>
          <a:xfrm>
            <a:off x="-21600" y="3995575"/>
            <a:ext cx="7603200" cy="7839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340" name="Google Shape;340;p40"/>
          <p:cNvSpPr txBox="1"/>
          <p:nvPr/>
        </p:nvSpPr>
        <p:spPr>
          <a:xfrm>
            <a:off x="1814400" y="2865725"/>
            <a:ext cx="4560000" cy="7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latin typeface="Montserrat"/>
                <a:ea typeface="Montserrat"/>
                <a:cs typeface="Montserrat"/>
                <a:sym typeface="Montserrat"/>
              </a:rPr>
              <a:t>2.4 VALIDAÇÃO SOBRE O PROBLEMA</a:t>
            </a:r>
            <a:endParaRPr b="1" sz="3000">
              <a:latin typeface="Montserrat"/>
              <a:ea typeface="Montserrat"/>
              <a:cs typeface="Montserrat"/>
              <a:sym typeface="Montserrat"/>
            </a:endParaRPr>
          </a:p>
        </p:txBody>
      </p:sp>
      <p:sp>
        <p:nvSpPr>
          <p:cNvPr id="341" name="Google Shape;341;p40"/>
          <p:cNvSpPr txBox="1"/>
          <p:nvPr/>
        </p:nvSpPr>
        <p:spPr>
          <a:xfrm>
            <a:off x="1856398" y="4127525"/>
            <a:ext cx="4476000" cy="2349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  A Matriz CSD contribuiu para a descoberta da existência de certezas, suposições e dúvidas acerca do problema e permitiu a gestão do conhecimento do grupo e a centralização das informações, tornando todo o processo mais claro para todos. Por meio de formulários e entrevistas com os professores , tornou-se possível o esclarecimento das dúvidas e a confirmação das certezas e suposições.</a:t>
            </a:r>
            <a:endParaRPr sz="1200">
              <a:solidFill>
                <a:srgbClr val="495052"/>
              </a:solidFill>
              <a:latin typeface="Montserrat"/>
              <a:ea typeface="Montserrat"/>
              <a:cs typeface="Montserrat"/>
              <a:sym typeface="Montserrat"/>
            </a:endParaRPr>
          </a:p>
        </p:txBody>
      </p:sp>
      <p:sp>
        <p:nvSpPr>
          <p:cNvPr id="342" name="Google Shape;342;p40"/>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343" name="Google Shape;343;p40"/>
          <p:cNvPicPr preferRelativeResize="0"/>
          <p:nvPr/>
        </p:nvPicPr>
        <p:blipFill>
          <a:blip r:embed="rId3">
            <a:alphaModFix/>
          </a:blip>
          <a:stretch>
            <a:fillRect/>
          </a:stretch>
        </p:blipFill>
        <p:spPr>
          <a:xfrm>
            <a:off x="103350" y="6138813"/>
            <a:ext cx="7353300" cy="3552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1"/>
          <p:cNvSpPr/>
          <p:nvPr/>
        </p:nvSpPr>
        <p:spPr>
          <a:xfrm>
            <a:off x="0" y="-129600"/>
            <a:ext cx="7560000" cy="81432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1"/>
          <p:cNvSpPr txBox="1"/>
          <p:nvPr/>
        </p:nvSpPr>
        <p:spPr>
          <a:xfrm>
            <a:off x="1833735" y="15120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400">
                <a:latin typeface="Montserrat"/>
                <a:ea typeface="Montserrat"/>
                <a:cs typeface="Montserrat"/>
                <a:sym typeface="Montserrat"/>
              </a:rPr>
              <a:t>2.4.1 CERTEZAS</a:t>
            </a:r>
            <a:endParaRPr b="1" sz="2400">
              <a:latin typeface="Montserrat"/>
              <a:ea typeface="Montserrat"/>
              <a:cs typeface="Montserrat"/>
              <a:sym typeface="Montserrat"/>
            </a:endParaRPr>
          </a:p>
        </p:txBody>
      </p:sp>
      <p:sp>
        <p:nvSpPr>
          <p:cNvPr id="350" name="Google Shape;350;p41"/>
          <p:cNvSpPr txBox="1"/>
          <p:nvPr/>
        </p:nvSpPr>
        <p:spPr>
          <a:xfrm>
            <a:off x="1875725" y="4742125"/>
            <a:ext cx="4476000" cy="4722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rgbClr val="FF0000"/>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Dados </a:t>
            </a:r>
            <a:r>
              <a:rPr lang="pt-BR" sz="1200">
                <a:solidFill>
                  <a:schemeClr val="dk1"/>
                </a:solidFill>
                <a:latin typeface="Montserrat"/>
                <a:ea typeface="Montserrat"/>
                <a:cs typeface="Montserrat"/>
                <a:sym typeface="Montserrat"/>
              </a:rPr>
              <a:t>que verificam as certezas através das entrevistas realizadas com os professores:</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457200" rtl="0" algn="just">
              <a:lnSpc>
                <a:spcPct val="115000"/>
              </a:lnSpc>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1# PROFESSOR </a:t>
            </a:r>
            <a:endParaRPr b="1"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“Acontece as vezes de a ata não passar por uma parte da sala e é uma das partes que eu menos gosto.” </a:t>
            </a:r>
            <a:endParaRPr sz="1200">
              <a:solidFill>
                <a:schemeClr val="dk1"/>
              </a:solidFill>
              <a:latin typeface="Montserrat"/>
              <a:ea typeface="Montserrat"/>
              <a:cs typeface="Montserrat"/>
              <a:sym typeface="Montserrat"/>
            </a:endParaRPr>
          </a:p>
          <a:p>
            <a:pPr indent="0" lvl="0" marL="45720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457200" rtl="0" algn="just">
              <a:lnSpc>
                <a:spcPct val="115000"/>
              </a:lnSpc>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2# PROFESSOR </a:t>
            </a:r>
            <a:endParaRPr b="1"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“A chamada deve ser feita no começo da aula, com 15 minutos de tolerância na primeira aula e 5 minutos na segunda aula.” </a:t>
            </a:r>
            <a:endParaRPr sz="1200">
              <a:solidFill>
                <a:schemeClr val="dk1"/>
              </a:solidFill>
              <a:latin typeface="Montserrat"/>
              <a:ea typeface="Montserrat"/>
              <a:cs typeface="Montserrat"/>
              <a:sym typeface="Montserrat"/>
            </a:endParaRPr>
          </a:p>
          <a:p>
            <a:pPr indent="0" lvl="0" marL="45720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457200" rtl="0" algn="just">
              <a:lnSpc>
                <a:spcPct val="115000"/>
              </a:lnSpc>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3# PROFESSOR</a:t>
            </a:r>
            <a:endParaRPr b="1"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“Por ter turmas maiores fica mais difícil ter um meio de evitar fraudes, como gosto de fazer a chamada para conhecer os alunos, no meio do período eu costumo nem mais chamar, eu só vou olhando a lista e procurando o rosto dos alunos porque eu já passei a identificar e, assim, fica mais difícil de burlar.” </a:t>
            </a:r>
            <a:endParaRPr sz="1200">
              <a:solidFill>
                <a:srgbClr val="495052"/>
              </a:solidFill>
              <a:latin typeface="Montserrat"/>
              <a:ea typeface="Montserrat"/>
              <a:cs typeface="Montserrat"/>
              <a:sym typeface="Montserrat"/>
            </a:endParaRPr>
          </a:p>
        </p:txBody>
      </p:sp>
      <p:sp>
        <p:nvSpPr>
          <p:cNvPr id="351" name="Google Shape;351;p41"/>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352" name="Google Shape;352;p41"/>
          <p:cNvPicPr preferRelativeResize="0"/>
          <p:nvPr/>
        </p:nvPicPr>
        <p:blipFill rotWithShape="1">
          <a:blip r:embed="rId3">
            <a:alphaModFix/>
          </a:blip>
          <a:srcRect b="19973" l="1821" r="67350" t="2818"/>
          <a:stretch/>
        </p:blipFill>
        <p:spPr>
          <a:xfrm>
            <a:off x="2009775" y="2171700"/>
            <a:ext cx="2266949" cy="274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aphicFrame>
        <p:nvGraphicFramePr>
          <p:cNvPr id="75" name="Google Shape;75;p15"/>
          <p:cNvGraphicFramePr/>
          <p:nvPr/>
        </p:nvGraphicFramePr>
        <p:xfrm>
          <a:off x="1317600" y="2613600"/>
          <a:ext cx="3000000" cy="3000000"/>
        </p:xfrm>
        <a:graphic>
          <a:graphicData uri="http://schemas.openxmlformats.org/drawingml/2006/table">
            <a:tbl>
              <a:tblPr>
                <a:noFill/>
                <a:tableStyleId>{7E0EE1C1-D242-479E-ADC6-5F25C0CA32B9}</a:tableStyleId>
              </a:tblPr>
              <a:tblGrid>
                <a:gridCol w="4681500"/>
                <a:gridCol w="638400"/>
              </a:tblGrid>
              <a:tr h="36000">
                <a:tc>
                  <a:txBody>
                    <a:bodyPr/>
                    <a:lstStyle/>
                    <a:p>
                      <a:pPr indent="0" lvl="0" marL="0" rtl="0" algn="l">
                        <a:spcBef>
                          <a:spcPts val="0"/>
                        </a:spcBef>
                        <a:spcAft>
                          <a:spcPts val="0"/>
                        </a:spcAft>
                        <a:buNone/>
                      </a:pPr>
                      <a:r>
                        <a:rPr b="1" lang="pt-BR" sz="1100">
                          <a:latin typeface="Montserrat"/>
                          <a:ea typeface="Montserrat"/>
                          <a:cs typeface="Montserrat"/>
                          <a:sym typeface="Montserrat"/>
                        </a:rPr>
                        <a:t>5. PROTOTIPAÇÃO</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45</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5.1 Etapa 1</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45</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5.1.1 CRUD</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45</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5.1.2 Wireframe</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46</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5.2 Etapa 2</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47</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5.3 Etapa 3</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50</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5.4 Etapa 4</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50</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latin typeface="Montserrat"/>
                          <a:ea typeface="Montserrat"/>
                          <a:cs typeface="Montserrat"/>
                          <a:sym typeface="Montserrat"/>
                        </a:rPr>
                        <a:t>6. TESTE COM USUÁRIOS E VALIDAÇÃO DOS REQUISITOS</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51</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6.1 Execução</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52</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6.2 Análise</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57</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latin typeface="Montserrat"/>
                          <a:ea typeface="Montserrat"/>
                          <a:cs typeface="Montserrat"/>
                          <a:sym typeface="Montserrat"/>
                        </a:rPr>
                        <a:t>7. CODIFICAÇÃO</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58</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7.1 CRUD</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58</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7.2 Planilha</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58</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7.3 Código</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59</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latin typeface="Montserrat"/>
                          <a:ea typeface="Montserrat"/>
                          <a:cs typeface="Montserrat"/>
                          <a:sym typeface="Montserrat"/>
                        </a:rPr>
                        <a:t>8. CRITÉRIOS DE PROCESSO</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63</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8.1 Planejado x Realizado</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64</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8.2 Metodologias e ferramentas</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65</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8.3 Pontos Fortes e de melhoria</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67</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latin typeface="Montserrat"/>
                          <a:ea typeface="Montserrat"/>
                          <a:cs typeface="Montserrat"/>
                          <a:sym typeface="Montserrat"/>
                        </a:rPr>
                        <a:t>9. VALIDAÇÃO </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68</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latin typeface="Montserrat"/>
                          <a:ea typeface="Montserrat"/>
                          <a:cs typeface="Montserrat"/>
                          <a:sym typeface="Montserrat"/>
                        </a:rPr>
                        <a:t>10. ANEXOS</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pt-BR" sz="1100">
                          <a:latin typeface="Montserrat"/>
                          <a:ea typeface="Montserrat"/>
                          <a:cs typeface="Montserrat"/>
                          <a:sym typeface="Montserrat"/>
                        </a:rPr>
                        <a:t>69</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bl>
          </a:graphicData>
        </a:graphic>
      </p:graphicFrame>
      <p:sp>
        <p:nvSpPr>
          <p:cNvPr id="76" name="Google Shape;76;p15"/>
          <p:cNvSpPr/>
          <p:nvPr/>
        </p:nvSpPr>
        <p:spPr>
          <a:xfrm>
            <a:off x="0" y="0"/>
            <a:ext cx="7560000" cy="24864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txBox="1"/>
          <p:nvPr/>
        </p:nvSpPr>
        <p:spPr>
          <a:xfrm>
            <a:off x="1317600" y="1382400"/>
            <a:ext cx="4816800" cy="12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600">
                <a:latin typeface="Montserrat"/>
                <a:ea typeface="Montserrat"/>
                <a:cs typeface="Montserrat"/>
                <a:sym typeface="Montserrat"/>
              </a:rPr>
              <a:t>SUMÁRIO</a:t>
            </a:r>
            <a:endParaRPr b="1" sz="36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2"/>
          <p:cNvSpPr/>
          <p:nvPr/>
        </p:nvSpPr>
        <p:spPr>
          <a:xfrm>
            <a:off x="0" y="2548800"/>
            <a:ext cx="7560000" cy="81432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8" name="Google Shape;358;p42"/>
          <p:cNvPicPr preferRelativeResize="0"/>
          <p:nvPr/>
        </p:nvPicPr>
        <p:blipFill rotWithShape="1">
          <a:blip r:embed="rId3">
            <a:alphaModFix/>
          </a:blip>
          <a:srcRect b="30146" l="0" r="0" t="34394"/>
          <a:stretch/>
        </p:blipFill>
        <p:spPr>
          <a:xfrm>
            <a:off x="1459950" y="1101750"/>
            <a:ext cx="4640100" cy="2728025"/>
          </a:xfrm>
          <a:prstGeom prst="rect">
            <a:avLst/>
          </a:prstGeom>
          <a:noFill/>
          <a:ln>
            <a:noFill/>
          </a:ln>
        </p:spPr>
      </p:pic>
      <p:pic>
        <p:nvPicPr>
          <p:cNvPr id="359" name="Google Shape;359;p42"/>
          <p:cNvPicPr preferRelativeResize="0"/>
          <p:nvPr/>
        </p:nvPicPr>
        <p:blipFill rotWithShape="1">
          <a:blip r:embed="rId4">
            <a:alphaModFix/>
          </a:blip>
          <a:srcRect b="36039" l="0" r="0" t="35015"/>
          <a:stretch/>
        </p:blipFill>
        <p:spPr>
          <a:xfrm>
            <a:off x="1459950" y="4276050"/>
            <a:ext cx="4640100" cy="2728025"/>
          </a:xfrm>
          <a:prstGeom prst="rect">
            <a:avLst/>
          </a:prstGeom>
          <a:noFill/>
          <a:ln>
            <a:noFill/>
          </a:ln>
        </p:spPr>
      </p:pic>
      <p:sp>
        <p:nvSpPr>
          <p:cNvPr id="360" name="Google Shape;360;p42"/>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3"/>
          <p:cNvSpPr/>
          <p:nvPr/>
        </p:nvSpPr>
        <p:spPr>
          <a:xfrm>
            <a:off x="0" y="3780000"/>
            <a:ext cx="7560000" cy="69120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366" name="Google Shape;366;p43"/>
          <p:cNvSpPr txBox="1"/>
          <p:nvPr/>
        </p:nvSpPr>
        <p:spPr>
          <a:xfrm>
            <a:off x="1833735" y="15120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400">
                <a:latin typeface="Montserrat"/>
                <a:ea typeface="Montserrat"/>
                <a:cs typeface="Montserrat"/>
                <a:sym typeface="Montserrat"/>
              </a:rPr>
              <a:t>2.4.2 SUPOSIÇÕES</a:t>
            </a:r>
            <a:endParaRPr b="1" sz="2400">
              <a:latin typeface="Montserrat"/>
              <a:ea typeface="Montserrat"/>
              <a:cs typeface="Montserrat"/>
              <a:sym typeface="Montserrat"/>
            </a:endParaRPr>
          </a:p>
        </p:txBody>
      </p:sp>
      <p:sp>
        <p:nvSpPr>
          <p:cNvPr id="367" name="Google Shape;367;p43"/>
          <p:cNvSpPr txBox="1"/>
          <p:nvPr/>
        </p:nvSpPr>
        <p:spPr>
          <a:xfrm>
            <a:off x="1738473" y="4693550"/>
            <a:ext cx="4476000" cy="2349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Dados que verificam as suposições através das entrevistas realizadas com os professores:</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457200" rtl="0" algn="just">
              <a:lnSpc>
                <a:spcPct val="115000"/>
              </a:lnSpc>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1# PROFESSOR </a:t>
            </a:r>
            <a:endParaRPr b="1"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“Estou a 2 períodos na Cesar School e só usei o AcadWeb por 1 período e ele não foi eficiente, foi complicado.” </a:t>
            </a:r>
            <a:endParaRPr sz="1200">
              <a:solidFill>
                <a:schemeClr val="dk1"/>
              </a:solidFill>
              <a:latin typeface="Montserrat"/>
              <a:ea typeface="Montserrat"/>
              <a:cs typeface="Montserrat"/>
              <a:sym typeface="Montserrat"/>
            </a:endParaRPr>
          </a:p>
          <a:p>
            <a:pPr indent="0" lvl="0" marL="45720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457200" rtl="0" algn="just">
              <a:lnSpc>
                <a:spcPct val="115000"/>
              </a:lnSpc>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2# PROFESSOR </a:t>
            </a:r>
            <a:endParaRPr b="1"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“O sistema AcadWeb não é prático, portanto não é eficaz.” </a:t>
            </a:r>
            <a:endParaRPr sz="1200">
              <a:solidFill>
                <a:schemeClr val="dk1"/>
              </a:solidFill>
              <a:latin typeface="Montserrat"/>
              <a:ea typeface="Montserrat"/>
              <a:cs typeface="Montserrat"/>
              <a:sym typeface="Montserrat"/>
            </a:endParaRPr>
          </a:p>
          <a:p>
            <a:pPr indent="0" lvl="0" marL="45720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457200" rtl="0" algn="just">
              <a:lnSpc>
                <a:spcPct val="115000"/>
              </a:lnSpc>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3# PROFESSOR</a:t>
            </a:r>
            <a:endParaRPr b="1"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“Nas turmas maiores fica mais difícil de fazer a chamada.”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Dados que verificam as suposições através de formulários respondidos por professor </a:t>
            </a:r>
            <a:endParaRPr sz="1200">
              <a:solidFill>
                <a:srgbClr val="495052"/>
              </a:solidFill>
              <a:latin typeface="Montserrat"/>
              <a:ea typeface="Montserrat"/>
              <a:cs typeface="Montserrat"/>
              <a:sym typeface="Montserrat"/>
            </a:endParaRPr>
          </a:p>
        </p:txBody>
      </p:sp>
      <p:sp>
        <p:nvSpPr>
          <p:cNvPr id="368" name="Google Shape;368;p43"/>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369" name="Google Shape;369;p43"/>
          <p:cNvPicPr preferRelativeResize="0"/>
          <p:nvPr/>
        </p:nvPicPr>
        <p:blipFill rotWithShape="1">
          <a:blip r:embed="rId3">
            <a:alphaModFix/>
          </a:blip>
          <a:srcRect b="30695" l="33701" r="33527" t="0"/>
          <a:stretch/>
        </p:blipFill>
        <p:spPr>
          <a:xfrm>
            <a:off x="1952625" y="2033550"/>
            <a:ext cx="2603365" cy="2660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4"/>
          <p:cNvSpPr/>
          <p:nvPr/>
        </p:nvSpPr>
        <p:spPr>
          <a:xfrm>
            <a:off x="0" y="0"/>
            <a:ext cx="7560000" cy="69120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44"/>
          <p:cNvPicPr preferRelativeResize="0"/>
          <p:nvPr/>
        </p:nvPicPr>
        <p:blipFill rotWithShape="1">
          <a:blip r:embed="rId3">
            <a:alphaModFix/>
          </a:blip>
          <a:srcRect b="35917" l="0" r="0" t="32968"/>
          <a:stretch/>
        </p:blipFill>
        <p:spPr>
          <a:xfrm>
            <a:off x="1216250" y="1466850"/>
            <a:ext cx="5127500" cy="2837548"/>
          </a:xfrm>
          <a:prstGeom prst="rect">
            <a:avLst/>
          </a:prstGeom>
          <a:noFill/>
          <a:ln>
            <a:noFill/>
          </a:ln>
        </p:spPr>
      </p:pic>
      <p:pic>
        <p:nvPicPr>
          <p:cNvPr id="376" name="Google Shape;376;p44"/>
          <p:cNvPicPr preferRelativeResize="0"/>
          <p:nvPr/>
        </p:nvPicPr>
        <p:blipFill rotWithShape="1">
          <a:blip r:embed="rId4">
            <a:alphaModFix/>
          </a:blip>
          <a:srcRect b="30136" l="0" r="0" t="34496"/>
          <a:stretch/>
        </p:blipFill>
        <p:spPr>
          <a:xfrm>
            <a:off x="1219187" y="4945950"/>
            <a:ext cx="5127525" cy="2883600"/>
          </a:xfrm>
          <a:prstGeom prst="rect">
            <a:avLst/>
          </a:prstGeom>
          <a:noFill/>
          <a:ln>
            <a:noFill/>
          </a:ln>
        </p:spPr>
      </p:pic>
      <p:sp>
        <p:nvSpPr>
          <p:cNvPr id="377" name="Google Shape;377;p44"/>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5"/>
          <p:cNvSpPr/>
          <p:nvPr/>
        </p:nvSpPr>
        <p:spPr>
          <a:xfrm>
            <a:off x="0" y="0"/>
            <a:ext cx="7603200" cy="31212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5"/>
          <p:cNvSpPr txBox="1"/>
          <p:nvPr/>
        </p:nvSpPr>
        <p:spPr>
          <a:xfrm>
            <a:off x="1836000" y="1512000"/>
            <a:ext cx="4560000" cy="1397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4200">
                <a:latin typeface="Montserrat"/>
                <a:ea typeface="Montserrat"/>
                <a:cs typeface="Montserrat"/>
                <a:sym typeface="Montserrat"/>
              </a:rPr>
              <a:t>3</a:t>
            </a:r>
            <a:r>
              <a:rPr b="1" lang="pt-BR" sz="4200">
                <a:latin typeface="Montserrat"/>
                <a:ea typeface="Montserrat"/>
                <a:cs typeface="Montserrat"/>
                <a:sym typeface="Montserrat"/>
              </a:rPr>
              <a:t>. PERFIL DOS USUÁRIOS</a:t>
            </a:r>
            <a:endParaRPr b="1" sz="4200">
              <a:latin typeface="Montserrat"/>
              <a:ea typeface="Montserrat"/>
              <a:cs typeface="Montserrat"/>
              <a:sym typeface="Montserrat"/>
            </a:endParaRPr>
          </a:p>
        </p:txBody>
      </p:sp>
      <p:sp>
        <p:nvSpPr>
          <p:cNvPr id="384" name="Google Shape;384;p45"/>
          <p:cNvSpPr txBox="1"/>
          <p:nvPr/>
        </p:nvSpPr>
        <p:spPr>
          <a:xfrm>
            <a:off x="1836000" y="4081900"/>
            <a:ext cx="4476000" cy="1173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300">
                <a:latin typeface="Montserrat"/>
                <a:ea typeface="Montserrat"/>
                <a:cs typeface="Montserrat"/>
                <a:sym typeface="Montserrat"/>
              </a:rPr>
              <a:t>A partir dos resultados da pesquisa feita através de formulários online enviadas para alunos e professores, foi possível traçar um perfil básico desses usuários e construir personas que os representassem.</a:t>
            </a:r>
            <a:endParaRPr sz="1300">
              <a:latin typeface="Montserrat"/>
              <a:ea typeface="Montserrat"/>
              <a:cs typeface="Montserrat"/>
              <a:sym typeface="Montserrat"/>
            </a:endParaRPr>
          </a:p>
          <a:p>
            <a:pPr indent="0" lvl="0" marL="0" rtl="0" algn="just">
              <a:spcBef>
                <a:spcPts val="0"/>
              </a:spcBef>
              <a:spcAft>
                <a:spcPts val="0"/>
              </a:spcAft>
              <a:buNone/>
            </a:pPr>
            <a:r>
              <a:t/>
            </a:r>
            <a:endParaRPr sz="1300">
              <a:latin typeface="Montserrat"/>
              <a:ea typeface="Montserrat"/>
              <a:cs typeface="Montserrat"/>
              <a:sym typeface="Montserrat"/>
            </a:endParaRPr>
          </a:p>
        </p:txBody>
      </p:sp>
      <p:sp>
        <p:nvSpPr>
          <p:cNvPr id="385" name="Google Shape;385;p45"/>
          <p:cNvSpPr/>
          <p:nvPr/>
        </p:nvSpPr>
        <p:spPr>
          <a:xfrm>
            <a:off x="994800" y="5974975"/>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5"/>
          <p:cNvSpPr txBox="1"/>
          <p:nvPr/>
        </p:nvSpPr>
        <p:spPr>
          <a:xfrm>
            <a:off x="1988525" y="5626800"/>
            <a:ext cx="540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400">
                <a:solidFill>
                  <a:schemeClr val="dk1"/>
                </a:solidFill>
                <a:latin typeface="Montserrat"/>
                <a:ea typeface="Montserrat"/>
                <a:cs typeface="Montserrat"/>
                <a:sym typeface="Montserrat"/>
              </a:rPr>
              <a:t>PROFESSOR</a:t>
            </a:r>
            <a:endParaRPr b="1" sz="24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b="1" sz="3500">
              <a:latin typeface="Montserrat"/>
              <a:ea typeface="Montserrat"/>
              <a:cs typeface="Montserrat"/>
              <a:sym typeface="Montserrat"/>
            </a:endParaRPr>
          </a:p>
        </p:txBody>
      </p:sp>
      <p:sp>
        <p:nvSpPr>
          <p:cNvPr id="387" name="Google Shape;387;p45"/>
          <p:cNvSpPr txBox="1"/>
          <p:nvPr/>
        </p:nvSpPr>
        <p:spPr>
          <a:xfrm>
            <a:off x="1988525" y="6259825"/>
            <a:ext cx="4476000" cy="327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pt-BR" sz="1200">
                <a:solidFill>
                  <a:srgbClr val="495052"/>
                </a:solidFill>
                <a:latin typeface="Montserrat"/>
                <a:ea typeface="Montserrat"/>
                <a:cs typeface="Montserrat"/>
                <a:sym typeface="Montserrat"/>
              </a:rPr>
              <a:t>Idade: </a:t>
            </a:r>
            <a:r>
              <a:rPr lang="pt-BR" sz="1200">
                <a:solidFill>
                  <a:srgbClr val="495052"/>
                </a:solidFill>
                <a:latin typeface="Montserrat"/>
                <a:ea typeface="Montserrat"/>
                <a:cs typeface="Montserrat"/>
                <a:sym typeface="Montserrat"/>
              </a:rPr>
              <a:t>36 a 45 anos</a:t>
            </a:r>
            <a:endParaRPr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b="1" lang="pt-BR" sz="1200">
                <a:solidFill>
                  <a:srgbClr val="495052"/>
                </a:solidFill>
                <a:latin typeface="Montserrat"/>
                <a:ea typeface="Montserrat"/>
                <a:cs typeface="Montserrat"/>
                <a:sym typeface="Montserrat"/>
              </a:rPr>
              <a:t>Localização:</a:t>
            </a:r>
            <a:r>
              <a:rPr lang="pt-BR" sz="1200">
                <a:solidFill>
                  <a:srgbClr val="495052"/>
                </a:solidFill>
                <a:latin typeface="Montserrat"/>
                <a:ea typeface="Montserrat"/>
                <a:cs typeface="Montserrat"/>
                <a:sym typeface="Montserrat"/>
              </a:rPr>
              <a:t> Recife – Pe </a:t>
            </a:r>
            <a:endParaRPr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b="1" lang="pt-BR" sz="1200">
                <a:solidFill>
                  <a:srgbClr val="495052"/>
                </a:solidFill>
                <a:latin typeface="Montserrat"/>
                <a:ea typeface="Montserrat"/>
                <a:cs typeface="Montserrat"/>
                <a:sym typeface="Montserrat"/>
              </a:rPr>
              <a:t>Necessidades: </a:t>
            </a:r>
            <a:endParaRPr b="1"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b="1"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495052"/>
                </a:solidFill>
                <a:latin typeface="Montserrat"/>
                <a:ea typeface="Montserrat"/>
                <a:cs typeface="Montserrat"/>
                <a:sym typeface="Montserrat"/>
              </a:rPr>
              <a:t>- Questões exigidas pelo MEC.</a:t>
            </a:r>
            <a:endParaRPr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495052"/>
                </a:solidFill>
                <a:latin typeface="Montserrat"/>
                <a:ea typeface="Montserrat"/>
                <a:cs typeface="Montserrat"/>
                <a:sym typeface="Montserrat"/>
              </a:rPr>
              <a:t>- Obter controle dos alunos.</a:t>
            </a:r>
            <a:endParaRPr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b="1" lang="pt-BR" sz="1200">
                <a:solidFill>
                  <a:srgbClr val="495052"/>
                </a:solidFill>
                <a:latin typeface="Montserrat"/>
                <a:ea typeface="Montserrat"/>
                <a:cs typeface="Montserrat"/>
                <a:sym typeface="Montserrat"/>
              </a:rPr>
              <a:t>Desejos:</a:t>
            </a:r>
            <a:endParaRPr b="1"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b="1"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495052"/>
                </a:solidFill>
                <a:latin typeface="Montserrat"/>
                <a:ea typeface="Montserrat"/>
                <a:cs typeface="Montserrat"/>
                <a:sym typeface="Montserrat"/>
              </a:rPr>
              <a:t>- Sistema mais intuitivo.</a:t>
            </a:r>
            <a:endParaRPr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495052"/>
                </a:solidFill>
                <a:latin typeface="Montserrat"/>
                <a:ea typeface="Montserrat"/>
                <a:cs typeface="Montserrat"/>
                <a:sym typeface="Montserrat"/>
              </a:rPr>
              <a:t>- Agilização do processo de controle de presença.</a:t>
            </a:r>
            <a:endParaRPr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495052"/>
                </a:solidFill>
                <a:latin typeface="Montserrat"/>
                <a:ea typeface="Montserrat"/>
                <a:cs typeface="Montserrat"/>
                <a:sym typeface="Montserrat"/>
              </a:rPr>
              <a:t>- Sistema mais organizado.</a:t>
            </a:r>
            <a:endParaRPr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b="1" lang="pt-BR" sz="1200">
                <a:solidFill>
                  <a:srgbClr val="495052"/>
                </a:solidFill>
                <a:latin typeface="Montserrat"/>
                <a:ea typeface="Montserrat"/>
                <a:cs typeface="Montserrat"/>
                <a:sym typeface="Montserrat"/>
              </a:rPr>
              <a:t>Limit</a:t>
            </a:r>
            <a:r>
              <a:rPr b="1" lang="pt-BR" sz="1200">
                <a:solidFill>
                  <a:srgbClr val="495052"/>
                </a:solidFill>
                <a:latin typeface="Montserrat"/>
                <a:ea typeface="Montserrat"/>
                <a:cs typeface="Montserrat"/>
                <a:sym typeface="Montserrat"/>
              </a:rPr>
              <a:t>a</a:t>
            </a:r>
            <a:r>
              <a:rPr b="1" lang="pt-BR" sz="1200">
                <a:solidFill>
                  <a:srgbClr val="495052"/>
                </a:solidFill>
                <a:latin typeface="Montserrat"/>
                <a:ea typeface="Montserrat"/>
                <a:cs typeface="Montserrat"/>
                <a:sym typeface="Montserrat"/>
              </a:rPr>
              <a:t>ções:</a:t>
            </a:r>
            <a:endParaRPr b="1"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b="1"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495052"/>
                </a:solidFill>
                <a:latin typeface="Montserrat"/>
                <a:ea typeface="Montserrat"/>
                <a:cs typeface="Montserrat"/>
                <a:sym typeface="Montserrat"/>
              </a:rPr>
              <a:t>- Se errar ao incluir a falta no sistema o professor tem que recorrer a secretaria para corrigir o erro.</a:t>
            </a:r>
            <a:endParaRPr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495052"/>
                </a:solidFill>
                <a:latin typeface="Montserrat"/>
                <a:ea typeface="Montserrat"/>
                <a:cs typeface="Montserrat"/>
                <a:sym typeface="Montserrat"/>
              </a:rPr>
              <a:t>- Dificuldade para inserir faltas no sistema pelo fato de ter que colocar 1 ao invés de colocar F.</a:t>
            </a:r>
            <a:endParaRPr sz="1200">
              <a:solidFill>
                <a:srgbClr val="495052"/>
              </a:solidFill>
              <a:latin typeface="Montserrat"/>
              <a:ea typeface="Montserrat"/>
              <a:cs typeface="Montserrat"/>
              <a:sym typeface="Montserrat"/>
            </a:endParaRPr>
          </a:p>
          <a:p>
            <a:pPr indent="0" lvl="0" marL="0" rtl="0" algn="just">
              <a:spcBef>
                <a:spcPts val="0"/>
              </a:spcBef>
              <a:spcAft>
                <a:spcPts val="0"/>
              </a:spcAft>
              <a:buNone/>
            </a:pPr>
            <a:r>
              <a:rPr lang="pt-BR" sz="1200">
                <a:solidFill>
                  <a:srgbClr val="495052"/>
                </a:solidFill>
                <a:latin typeface="Montserrat"/>
                <a:ea typeface="Montserrat"/>
                <a:cs typeface="Montserrat"/>
                <a:sym typeface="Montserrat"/>
              </a:rPr>
              <a:t>- Aluno argumenta que acabou de chegar e solicita a sua presença no sistema, fazendo com que o professor tenha que recorrer a secretaria. </a:t>
            </a:r>
            <a:endParaRPr sz="1300">
              <a:solidFill>
                <a:srgbClr val="495052"/>
              </a:solidFill>
              <a:latin typeface="Montserrat"/>
              <a:ea typeface="Montserrat"/>
              <a:cs typeface="Montserrat"/>
              <a:sym typeface="Montserrat"/>
            </a:endParaRPr>
          </a:p>
        </p:txBody>
      </p:sp>
      <p:sp>
        <p:nvSpPr>
          <p:cNvPr id="388" name="Google Shape;388;p45"/>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389" name="Google Shape;389;p45"/>
          <p:cNvSpPr txBox="1"/>
          <p:nvPr/>
        </p:nvSpPr>
        <p:spPr>
          <a:xfrm>
            <a:off x="1836000" y="3371194"/>
            <a:ext cx="4560000" cy="710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3600">
                <a:latin typeface="Montserrat"/>
                <a:ea typeface="Montserrat"/>
                <a:cs typeface="Montserrat"/>
                <a:sym typeface="Montserrat"/>
              </a:rPr>
              <a:t>3.1 PERSONAS</a:t>
            </a:r>
            <a:endParaRPr b="1" sz="3600">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6"/>
          <p:cNvSpPr/>
          <p:nvPr/>
        </p:nvSpPr>
        <p:spPr>
          <a:xfrm>
            <a:off x="994800" y="1936375"/>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6"/>
          <p:cNvSpPr txBox="1"/>
          <p:nvPr/>
        </p:nvSpPr>
        <p:spPr>
          <a:xfrm>
            <a:off x="1988525" y="1588200"/>
            <a:ext cx="540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400">
                <a:solidFill>
                  <a:schemeClr val="dk1"/>
                </a:solidFill>
                <a:latin typeface="Montserrat"/>
                <a:ea typeface="Montserrat"/>
                <a:cs typeface="Montserrat"/>
                <a:sym typeface="Montserrat"/>
              </a:rPr>
              <a:t>ALUNO</a:t>
            </a:r>
            <a:endParaRPr b="1" sz="24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b="1" sz="3500">
              <a:latin typeface="Montserrat"/>
              <a:ea typeface="Montserrat"/>
              <a:cs typeface="Montserrat"/>
              <a:sym typeface="Montserrat"/>
            </a:endParaRPr>
          </a:p>
        </p:txBody>
      </p:sp>
      <p:sp>
        <p:nvSpPr>
          <p:cNvPr id="396" name="Google Shape;396;p46"/>
          <p:cNvSpPr txBox="1"/>
          <p:nvPr/>
        </p:nvSpPr>
        <p:spPr>
          <a:xfrm>
            <a:off x="2030525" y="2380950"/>
            <a:ext cx="4476000" cy="436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pt-BR" sz="1200">
                <a:solidFill>
                  <a:srgbClr val="495052"/>
                </a:solidFill>
                <a:latin typeface="Montserrat"/>
                <a:ea typeface="Montserrat"/>
                <a:cs typeface="Montserrat"/>
                <a:sym typeface="Montserrat"/>
              </a:rPr>
              <a:t>Idade:</a:t>
            </a:r>
            <a:r>
              <a:rPr lang="pt-BR" sz="1200">
                <a:solidFill>
                  <a:srgbClr val="495052"/>
                </a:solidFill>
                <a:latin typeface="Montserrat"/>
                <a:ea typeface="Montserrat"/>
                <a:cs typeface="Montserrat"/>
                <a:sym typeface="Montserrat"/>
              </a:rPr>
              <a:t> Até 20 anos</a:t>
            </a:r>
            <a:endParaRPr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b="1" lang="pt-BR" sz="1200">
                <a:solidFill>
                  <a:srgbClr val="495052"/>
                </a:solidFill>
                <a:latin typeface="Montserrat"/>
                <a:ea typeface="Montserrat"/>
                <a:cs typeface="Montserrat"/>
                <a:sym typeface="Montserrat"/>
              </a:rPr>
              <a:t>Localização:</a:t>
            </a:r>
            <a:r>
              <a:rPr lang="pt-BR" sz="1200">
                <a:solidFill>
                  <a:srgbClr val="495052"/>
                </a:solidFill>
                <a:latin typeface="Montserrat"/>
                <a:ea typeface="Montserrat"/>
                <a:cs typeface="Montserrat"/>
                <a:sym typeface="Montserrat"/>
              </a:rPr>
              <a:t> Recife – PE </a:t>
            </a:r>
            <a:endParaRPr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b="1" lang="pt-BR" sz="1200">
                <a:solidFill>
                  <a:srgbClr val="495052"/>
                </a:solidFill>
                <a:latin typeface="Montserrat"/>
                <a:ea typeface="Montserrat"/>
                <a:cs typeface="Montserrat"/>
                <a:sym typeface="Montserrat"/>
              </a:rPr>
              <a:t>Necessidades: </a:t>
            </a:r>
            <a:endParaRPr b="1"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b="1"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495052"/>
                </a:solidFill>
                <a:latin typeface="Montserrat"/>
                <a:ea typeface="Montserrat"/>
                <a:cs typeface="Montserrat"/>
                <a:sym typeface="Montserrat"/>
              </a:rPr>
              <a:t>- Sentir que o processo de controle de presença é seguro e à prova de falhas humanas.</a:t>
            </a:r>
            <a:endParaRPr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495052"/>
                </a:solidFill>
                <a:latin typeface="Montserrat"/>
                <a:ea typeface="Montserrat"/>
                <a:cs typeface="Montserrat"/>
                <a:sym typeface="Montserrat"/>
              </a:rPr>
              <a:t>- Cooperar com o professor quando ele precisa da atenção da turma.</a:t>
            </a:r>
            <a:endParaRPr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495052"/>
                </a:solidFill>
                <a:latin typeface="Montserrat"/>
                <a:ea typeface="Montserrat"/>
                <a:cs typeface="Montserrat"/>
                <a:sym typeface="Montserrat"/>
              </a:rPr>
              <a:t>- Não levar falta por falta de atenção. </a:t>
            </a:r>
            <a:endParaRPr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495052"/>
                </a:solidFill>
                <a:latin typeface="Montserrat"/>
                <a:ea typeface="Montserrat"/>
                <a:cs typeface="Montserrat"/>
                <a:sym typeface="Montserrat"/>
              </a:rPr>
              <a:t>- Rapidez no controle de presença.</a:t>
            </a:r>
            <a:endParaRPr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495052"/>
                </a:solidFill>
                <a:latin typeface="Montserrat"/>
                <a:ea typeface="Montserrat"/>
                <a:cs typeface="Montserrat"/>
                <a:sym typeface="Montserrat"/>
              </a:rPr>
              <a:t>Desejos:</a:t>
            </a:r>
            <a:endParaRPr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495052"/>
                </a:solidFill>
                <a:latin typeface="Montserrat"/>
                <a:ea typeface="Montserrat"/>
                <a:cs typeface="Montserrat"/>
                <a:sym typeface="Montserrat"/>
              </a:rPr>
              <a:t>- Não ser reprovado por falta para garantir um bom desempenho na faculdade.</a:t>
            </a:r>
            <a:endParaRPr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495052"/>
                </a:solidFill>
                <a:latin typeface="Montserrat"/>
                <a:ea typeface="Montserrat"/>
                <a:cs typeface="Montserrat"/>
                <a:sym typeface="Montserrat"/>
              </a:rPr>
              <a:t>- Obter presença na chamada.</a:t>
            </a:r>
            <a:endParaRPr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495052"/>
                </a:solidFill>
                <a:latin typeface="Montserrat"/>
                <a:ea typeface="Montserrat"/>
                <a:cs typeface="Montserrat"/>
                <a:sym typeface="Montserrat"/>
              </a:rPr>
              <a:t>- Eficácia no controle de presença.</a:t>
            </a:r>
            <a:endParaRPr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b="1" lang="pt-BR" sz="1200">
                <a:solidFill>
                  <a:srgbClr val="495052"/>
                </a:solidFill>
                <a:latin typeface="Montserrat"/>
                <a:ea typeface="Montserrat"/>
                <a:cs typeface="Montserrat"/>
                <a:sym typeface="Montserrat"/>
              </a:rPr>
              <a:t>Limitações:</a:t>
            </a:r>
            <a:endParaRPr b="1"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b="1"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495052"/>
                </a:solidFill>
                <a:latin typeface="Montserrat"/>
                <a:ea typeface="Montserrat"/>
                <a:cs typeface="Montserrat"/>
                <a:sym typeface="Montserrat"/>
              </a:rPr>
              <a:t>- Ser colocado como ausente por não ter escutado a chamada.</a:t>
            </a:r>
            <a:endParaRPr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495052"/>
                </a:solidFill>
                <a:latin typeface="Montserrat"/>
                <a:ea typeface="Montserrat"/>
                <a:cs typeface="Montserrat"/>
                <a:sym typeface="Montserrat"/>
              </a:rPr>
              <a:t>- Desvio da ata pela sala fazendo com que vários alunos percam a presença.</a:t>
            </a:r>
            <a:endParaRPr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495052"/>
                </a:solidFill>
                <a:latin typeface="Montserrat"/>
                <a:ea typeface="Montserrat"/>
                <a:cs typeface="Montserrat"/>
                <a:sym typeface="Montserrat"/>
              </a:rPr>
              <a:t>- Devido ao o barulho o professor não escuta a presença podendo acarretar em uma falta.</a:t>
            </a:r>
            <a:endParaRPr sz="1200">
              <a:solidFill>
                <a:srgbClr val="495052"/>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495052"/>
                </a:solidFill>
                <a:latin typeface="Montserrat"/>
                <a:ea typeface="Montserrat"/>
                <a:cs typeface="Montserrat"/>
                <a:sym typeface="Montserrat"/>
              </a:rPr>
              <a:t>- Prejudicado por confundirem pessoas de mesmo nome colocando faltas no lugar da outra.</a:t>
            </a:r>
            <a:endParaRPr sz="1200">
              <a:solidFill>
                <a:srgbClr val="495052"/>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495052"/>
              </a:solidFill>
              <a:latin typeface="Montserrat"/>
              <a:ea typeface="Montserrat"/>
              <a:cs typeface="Montserrat"/>
              <a:sym typeface="Montserrat"/>
            </a:endParaRPr>
          </a:p>
        </p:txBody>
      </p:sp>
      <p:sp>
        <p:nvSpPr>
          <p:cNvPr id="397" name="Google Shape;397;p46"/>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7"/>
          <p:cNvSpPr/>
          <p:nvPr/>
        </p:nvSpPr>
        <p:spPr>
          <a:xfrm>
            <a:off x="-43200" y="5632975"/>
            <a:ext cx="6675600" cy="39792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7"/>
          <p:cNvSpPr txBox="1"/>
          <p:nvPr/>
        </p:nvSpPr>
        <p:spPr>
          <a:xfrm>
            <a:off x="1920135" y="56784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300">
                <a:latin typeface="Montserrat"/>
                <a:ea typeface="Montserrat"/>
                <a:cs typeface="Montserrat"/>
                <a:sym typeface="Montserrat"/>
              </a:rPr>
              <a:t>PROFESSOR LUIZ AUGUSTO</a:t>
            </a:r>
            <a:endParaRPr b="1" sz="2300">
              <a:latin typeface="Montserrat"/>
              <a:ea typeface="Montserrat"/>
              <a:cs typeface="Montserrat"/>
              <a:sym typeface="Montserrat"/>
            </a:endParaRPr>
          </a:p>
        </p:txBody>
      </p:sp>
      <p:sp>
        <p:nvSpPr>
          <p:cNvPr id="404" name="Google Shape;404;p47"/>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405" name="Google Shape;405;p47"/>
          <p:cNvPicPr preferRelativeResize="0"/>
          <p:nvPr/>
        </p:nvPicPr>
        <p:blipFill>
          <a:blip r:embed="rId3">
            <a:alphaModFix/>
          </a:blip>
          <a:stretch>
            <a:fillRect/>
          </a:stretch>
        </p:blipFill>
        <p:spPr>
          <a:xfrm>
            <a:off x="0" y="6260400"/>
            <a:ext cx="6632400" cy="3200400"/>
          </a:xfrm>
          <a:prstGeom prst="rect">
            <a:avLst/>
          </a:prstGeom>
          <a:noFill/>
          <a:ln>
            <a:noFill/>
          </a:ln>
        </p:spPr>
      </p:pic>
      <p:sp>
        <p:nvSpPr>
          <p:cNvPr id="406" name="Google Shape;406;p47"/>
          <p:cNvSpPr/>
          <p:nvPr/>
        </p:nvSpPr>
        <p:spPr>
          <a:xfrm>
            <a:off x="-43200" y="1518175"/>
            <a:ext cx="6675600" cy="39792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47"/>
          <p:cNvPicPr preferRelativeResize="0"/>
          <p:nvPr/>
        </p:nvPicPr>
        <p:blipFill>
          <a:blip r:embed="rId4">
            <a:alphaModFix/>
          </a:blip>
          <a:stretch>
            <a:fillRect/>
          </a:stretch>
        </p:blipFill>
        <p:spPr>
          <a:xfrm>
            <a:off x="0" y="2362800"/>
            <a:ext cx="6632400" cy="2617275"/>
          </a:xfrm>
          <a:prstGeom prst="rect">
            <a:avLst/>
          </a:prstGeom>
          <a:noFill/>
          <a:ln>
            <a:noFill/>
          </a:ln>
        </p:spPr>
      </p:pic>
      <p:sp>
        <p:nvSpPr>
          <p:cNvPr id="408" name="Google Shape;408;p47"/>
          <p:cNvSpPr txBox="1"/>
          <p:nvPr/>
        </p:nvSpPr>
        <p:spPr>
          <a:xfrm>
            <a:off x="1920135" y="15636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400">
                <a:latin typeface="Montserrat"/>
                <a:ea typeface="Montserrat"/>
                <a:cs typeface="Montserrat"/>
                <a:sym typeface="Montserrat"/>
              </a:rPr>
              <a:t>PROFESSORA AMÉLIA</a:t>
            </a:r>
            <a:endParaRPr b="1" sz="2400">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8"/>
          <p:cNvSpPr/>
          <p:nvPr/>
        </p:nvSpPr>
        <p:spPr>
          <a:xfrm>
            <a:off x="-43200" y="1518175"/>
            <a:ext cx="6675600" cy="39792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8"/>
          <p:cNvSpPr txBox="1"/>
          <p:nvPr/>
        </p:nvSpPr>
        <p:spPr>
          <a:xfrm>
            <a:off x="1920135" y="15636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400">
                <a:latin typeface="Montserrat"/>
                <a:ea typeface="Montserrat"/>
                <a:cs typeface="Montserrat"/>
                <a:sym typeface="Montserrat"/>
              </a:rPr>
              <a:t>ALUNA GABRIELA</a:t>
            </a:r>
            <a:endParaRPr b="1" sz="2400">
              <a:latin typeface="Montserrat"/>
              <a:ea typeface="Montserrat"/>
              <a:cs typeface="Montserrat"/>
              <a:sym typeface="Montserrat"/>
            </a:endParaRPr>
          </a:p>
        </p:txBody>
      </p:sp>
      <p:sp>
        <p:nvSpPr>
          <p:cNvPr id="415" name="Google Shape;415;p48"/>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416" name="Google Shape;416;p48"/>
          <p:cNvPicPr preferRelativeResize="0"/>
          <p:nvPr/>
        </p:nvPicPr>
        <p:blipFill>
          <a:blip r:embed="rId3">
            <a:alphaModFix/>
          </a:blip>
          <a:stretch>
            <a:fillRect/>
          </a:stretch>
        </p:blipFill>
        <p:spPr>
          <a:xfrm>
            <a:off x="-19050" y="2229450"/>
            <a:ext cx="6632399" cy="3028950"/>
          </a:xfrm>
          <a:prstGeom prst="rect">
            <a:avLst/>
          </a:prstGeom>
          <a:noFill/>
          <a:ln>
            <a:noFill/>
          </a:ln>
        </p:spPr>
      </p:pic>
      <p:sp>
        <p:nvSpPr>
          <p:cNvPr id="417" name="Google Shape;417;p48"/>
          <p:cNvSpPr/>
          <p:nvPr/>
        </p:nvSpPr>
        <p:spPr>
          <a:xfrm>
            <a:off x="-43200" y="5556775"/>
            <a:ext cx="6675600" cy="40551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8"/>
          <p:cNvSpPr txBox="1"/>
          <p:nvPr/>
        </p:nvSpPr>
        <p:spPr>
          <a:xfrm>
            <a:off x="1920135" y="56022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300">
                <a:latin typeface="Montserrat"/>
                <a:ea typeface="Montserrat"/>
                <a:cs typeface="Montserrat"/>
                <a:sym typeface="Montserrat"/>
              </a:rPr>
              <a:t>ALUNO LUCAS</a:t>
            </a:r>
            <a:endParaRPr b="1" sz="2300">
              <a:latin typeface="Montserrat"/>
              <a:ea typeface="Montserrat"/>
              <a:cs typeface="Montserrat"/>
              <a:sym typeface="Montserrat"/>
            </a:endParaRPr>
          </a:p>
        </p:txBody>
      </p:sp>
      <p:pic>
        <p:nvPicPr>
          <p:cNvPr id="419" name="Google Shape;419;p48"/>
          <p:cNvPicPr preferRelativeResize="0"/>
          <p:nvPr/>
        </p:nvPicPr>
        <p:blipFill>
          <a:blip r:embed="rId4">
            <a:alphaModFix/>
          </a:blip>
          <a:stretch>
            <a:fillRect/>
          </a:stretch>
        </p:blipFill>
        <p:spPr>
          <a:xfrm>
            <a:off x="300438" y="6102000"/>
            <a:ext cx="5993424" cy="33713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9"/>
          <p:cNvSpPr/>
          <p:nvPr/>
        </p:nvSpPr>
        <p:spPr>
          <a:xfrm>
            <a:off x="0" y="0"/>
            <a:ext cx="7603200" cy="55026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9"/>
          <p:cNvSpPr txBox="1"/>
          <p:nvPr/>
        </p:nvSpPr>
        <p:spPr>
          <a:xfrm>
            <a:off x="1836000" y="1512000"/>
            <a:ext cx="4560000" cy="1397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3600">
                <a:latin typeface="Montserrat"/>
                <a:ea typeface="Montserrat"/>
                <a:cs typeface="Montserrat"/>
                <a:sym typeface="Montserrat"/>
              </a:rPr>
              <a:t>3.2 JORNADA DO USUÁRIO</a:t>
            </a:r>
            <a:endParaRPr b="1" sz="3600">
              <a:latin typeface="Montserrat"/>
              <a:ea typeface="Montserrat"/>
              <a:cs typeface="Montserrat"/>
              <a:sym typeface="Montserrat"/>
            </a:endParaRPr>
          </a:p>
        </p:txBody>
      </p:sp>
      <p:sp>
        <p:nvSpPr>
          <p:cNvPr id="426" name="Google Shape;426;p49"/>
          <p:cNvSpPr txBox="1"/>
          <p:nvPr/>
        </p:nvSpPr>
        <p:spPr>
          <a:xfrm>
            <a:off x="1835998" y="2909400"/>
            <a:ext cx="4476000" cy="2349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300">
                <a:solidFill>
                  <a:srgbClr val="002364"/>
                </a:solidFill>
                <a:latin typeface="Montserrat"/>
                <a:ea typeface="Montserrat"/>
                <a:cs typeface="Montserrat"/>
                <a:sym typeface="Montserrat"/>
              </a:rPr>
              <a:t>A partir de pesquisas, foi entendido que no processo de controle de presença existem </a:t>
            </a:r>
            <a:r>
              <a:rPr b="1" lang="pt-BR" sz="1300">
                <a:solidFill>
                  <a:srgbClr val="002364"/>
                </a:solidFill>
                <a:latin typeface="Montserrat"/>
                <a:ea typeface="Montserrat"/>
                <a:cs typeface="Montserrat"/>
                <a:sym typeface="Montserrat"/>
              </a:rPr>
              <a:t>dois métodos</a:t>
            </a:r>
            <a:r>
              <a:rPr lang="pt-BR" sz="1300">
                <a:solidFill>
                  <a:srgbClr val="002364"/>
                </a:solidFill>
                <a:latin typeface="Montserrat"/>
                <a:ea typeface="Montserrat"/>
                <a:cs typeface="Montserrat"/>
                <a:sym typeface="Montserrat"/>
              </a:rPr>
              <a:t> que são mais usadas pelos professores: ata escrita e chamada oral. Além disso, foi entendido que para cada método existem </a:t>
            </a:r>
            <a:r>
              <a:rPr b="1" lang="pt-BR" sz="1300">
                <a:solidFill>
                  <a:srgbClr val="002364"/>
                </a:solidFill>
                <a:latin typeface="Montserrat"/>
                <a:ea typeface="Montserrat"/>
                <a:cs typeface="Montserrat"/>
                <a:sym typeface="Montserrat"/>
              </a:rPr>
              <a:t>duas perspectivas</a:t>
            </a:r>
            <a:r>
              <a:rPr lang="pt-BR" sz="1300">
                <a:solidFill>
                  <a:srgbClr val="002364"/>
                </a:solidFill>
                <a:latin typeface="Montserrat"/>
                <a:ea typeface="Montserrat"/>
                <a:cs typeface="Montserrat"/>
                <a:sym typeface="Montserrat"/>
              </a:rPr>
              <a:t> de jornada de usuário: dos professores e dos alunos. Sendo assim, a seguir, serão apresentadas a seguir as </a:t>
            </a:r>
            <a:r>
              <a:rPr b="1" lang="pt-BR" sz="1300">
                <a:solidFill>
                  <a:srgbClr val="002364"/>
                </a:solidFill>
                <a:latin typeface="Montserrat"/>
                <a:ea typeface="Montserrat"/>
                <a:cs typeface="Montserrat"/>
                <a:sym typeface="Montserrat"/>
              </a:rPr>
              <a:t>quatro jornadas dos usuários</a:t>
            </a:r>
            <a:r>
              <a:rPr lang="pt-BR" sz="1300">
                <a:solidFill>
                  <a:srgbClr val="002364"/>
                </a:solidFill>
                <a:latin typeface="Montserrat"/>
                <a:ea typeface="Montserrat"/>
                <a:cs typeface="Montserrat"/>
                <a:sym typeface="Montserrat"/>
              </a:rPr>
              <a:t> do processo de controle de presença na CESAR School.</a:t>
            </a:r>
            <a:endParaRPr sz="1300">
              <a:solidFill>
                <a:srgbClr val="FF0000"/>
              </a:solidFill>
              <a:latin typeface="Montserrat"/>
              <a:ea typeface="Montserrat"/>
              <a:cs typeface="Montserrat"/>
              <a:sym typeface="Montserrat"/>
            </a:endParaRPr>
          </a:p>
          <a:p>
            <a:pPr indent="0" lvl="0" marL="0" rtl="0" algn="just">
              <a:spcBef>
                <a:spcPts val="0"/>
              </a:spcBef>
              <a:spcAft>
                <a:spcPts val="0"/>
              </a:spcAft>
              <a:buNone/>
            </a:pPr>
            <a:r>
              <a:t/>
            </a:r>
            <a:endParaRPr sz="1300">
              <a:solidFill>
                <a:srgbClr val="FF0000"/>
              </a:solidFill>
              <a:latin typeface="Montserrat"/>
              <a:ea typeface="Montserrat"/>
              <a:cs typeface="Montserrat"/>
              <a:sym typeface="Montserrat"/>
            </a:endParaRPr>
          </a:p>
        </p:txBody>
      </p:sp>
      <p:sp>
        <p:nvSpPr>
          <p:cNvPr id="427" name="Google Shape;427;p49"/>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428" name="Google Shape;428;p49"/>
          <p:cNvPicPr preferRelativeResize="0"/>
          <p:nvPr/>
        </p:nvPicPr>
        <p:blipFill>
          <a:blip r:embed="rId3">
            <a:alphaModFix/>
          </a:blip>
          <a:stretch>
            <a:fillRect/>
          </a:stretch>
        </p:blipFill>
        <p:spPr>
          <a:xfrm>
            <a:off x="1103200" y="5646025"/>
            <a:ext cx="5396800" cy="4320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0"/>
          <p:cNvSpPr/>
          <p:nvPr/>
        </p:nvSpPr>
        <p:spPr>
          <a:xfrm>
            <a:off x="-21600" y="3607200"/>
            <a:ext cx="7603200" cy="70848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0"/>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435" name="Google Shape;435;p50"/>
          <p:cNvPicPr preferRelativeResize="0"/>
          <p:nvPr/>
        </p:nvPicPr>
        <p:blipFill>
          <a:blip r:embed="rId3">
            <a:alphaModFix/>
          </a:blip>
          <a:stretch>
            <a:fillRect/>
          </a:stretch>
        </p:blipFill>
        <p:spPr>
          <a:xfrm>
            <a:off x="529963" y="930000"/>
            <a:ext cx="6500078" cy="4320000"/>
          </a:xfrm>
          <a:prstGeom prst="rect">
            <a:avLst/>
          </a:prstGeom>
          <a:noFill/>
          <a:ln>
            <a:noFill/>
          </a:ln>
        </p:spPr>
      </p:pic>
      <p:pic>
        <p:nvPicPr>
          <p:cNvPr id="436" name="Google Shape;436;p50"/>
          <p:cNvPicPr preferRelativeResize="0"/>
          <p:nvPr/>
        </p:nvPicPr>
        <p:blipFill>
          <a:blip r:embed="rId4">
            <a:alphaModFix/>
          </a:blip>
          <a:stretch>
            <a:fillRect/>
          </a:stretch>
        </p:blipFill>
        <p:spPr>
          <a:xfrm>
            <a:off x="529975" y="5609301"/>
            <a:ext cx="6500076" cy="4320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1"/>
          <p:cNvSpPr/>
          <p:nvPr/>
        </p:nvSpPr>
        <p:spPr>
          <a:xfrm>
            <a:off x="0" y="0"/>
            <a:ext cx="7603200" cy="47736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1"/>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443" name="Google Shape;443;p51"/>
          <p:cNvPicPr preferRelativeResize="0"/>
          <p:nvPr/>
        </p:nvPicPr>
        <p:blipFill>
          <a:blip r:embed="rId3">
            <a:alphaModFix/>
          </a:blip>
          <a:stretch>
            <a:fillRect/>
          </a:stretch>
        </p:blipFill>
        <p:spPr>
          <a:xfrm>
            <a:off x="545200" y="1054200"/>
            <a:ext cx="6512801" cy="4320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p:nvPr/>
        </p:nvSpPr>
        <p:spPr>
          <a:xfrm>
            <a:off x="-9450" y="2172975"/>
            <a:ext cx="7578900" cy="4170600"/>
          </a:xfrm>
          <a:prstGeom prst="rect">
            <a:avLst/>
          </a:prstGeom>
          <a:solidFill>
            <a:srgbClr val="5EBBC4"/>
          </a:solidFill>
          <a:ln cap="flat" cmpd="sng" w="9525">
            <a:solidFill>
              <a:srgbClr val="5EB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C78D8"/>
              </a:solidFill>
            </a:endParaRPr>
          </a:p>
        </p:txBody>
      </p:sp>
      <p:sp>
        <p:nvSpPr>
          <p:cNvPr id="83" name="Google Shape;83;p16"/>
          <p:cNvSpPr txBox="1"/>
          <p:nvPr/>
        </p:nvSpPr>
        <p:spPr>
          <a:xfrm>
            <a:off x="1271100" y="1325250"/>
            <a:ext cx="4946400" cy="12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600">
                <a:latin typeface="Montserrat"/>
                <a:ea typeface="Montserrat"/>
                <a:cs typeface="Montserrat"/>
                <a:sym typeface="Montserrat"/>
              </a:rPr>
              <a:t>EQUIPE</a:t>
            </a:r>
            <a:endParaRPr b="1" sz="3600">
              <a:latin typeface="Montserrat"/>
              <a:ea typeface="Montserrat"/>
              <a:cs typeface="Montserrat"/>
              <a:sym typeface="Montserrat"/>
            </a:endParaRPr>
          </a:p>
        </p:txBody>
      </p:sp>
      <p:sp>
        <p:nvSpPr>
          <p:cNvPr id="84" name="Google Shape;84;p16"/>
          <p:cNvSpPr txBox="1"/>
          <p:nvPr/>
        </p:nvSpPr>
        <p:spPr>
          <a:xfrm>
            <a:off x="3560100" y="6493350"/>
            <a:ext cx="3444600" cy="3448200"/>
          </a:xfrm>
          <a:prstGeom prst="rect">
            <a:avLst/>
          </a:prstGeom>
          <a:noFill/>
          <a:ln>
            <a:noFill/>
          </a:ln>
        </p:spPr>
        <p:txBody>
          <a:bodyPr anchorCtr="0" anchor="t" bIns="91425" lIns="91425" spcFirstLastPara="1" rIns="91425" wrap="square" tIns="91425">
            <a:noAutofit/>
          </a:bodyPr>
          <a:lstStyle/>
          <a:p>
            <a:pPr indent="0" lvl="0" marL="0" rtl="0" algn="r">
              <a:lnSpc>
                <a:spcPct val="30000"/>
              </a:lnSpc>
              <a:spcBef>
                <a:spcPts val="1100"/>
              </a:spcBef>
              <a:spcAft>
                <a:spcPts val="0"/>
              </a:spcAft>
              <a:buClr>
                <a:schemeClr val="dk1"/>
              </a:buClr>
              <a:buSzPts val="1100"/>
              <a:buFont typeface="Arial"/>
              <a:buNone/>
            </a:pPr>
            <a:r>
              <a:rPr b="1" i="1" lang="pt-BR" sz="1100">
                <a:latin typeface="Montserrat"/>
                <a:ea typeface="Montserrat"/>
                <a:cs typeface="Montserrat"/>
                <a:sym typeface="Montserrat"/>
              </a:rPr>
              <a:t>GRUPO A - 2020.1</a:t>
            </a:r>
            <a:endParaRPr b="1" i="1"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b="1" lang="pt-BR" sz="1100">
                <a:latin typeface="Montserrat"/>
                <a:ea typeface="Montserrat"/>
                <a:cs typeface="Montserrat"/>
                <a:sym typeface="Montserrat"/>
              </a:rPr>
              <a:t>Alunos:</a:t>
            </a:r>
            <a:endParaRPr b="1"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lang="pt-BR" sz="1100">
                <a:latin typeface="Montserrat"/>
                <a:ea typeface="Montserrat"/>
                <a:cs typeface="Montserrat"/>
                <a:sym typeface="Montserrat"/>
              </a:rPr>
              <a:t>Afonso dos Santos (ahs@cesar.school)</a:t>
            </a:r>
            <a:endParaRPr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lang="pt-BR" sz="1100">
                <a:latin typeface="Montserrat"/>
                <a:ea typeface="Montserrat"/>
                <a:cs typeface="Montserrat"/>
                <a:sym typeface="Montserrat"/>
              </a:rPr>
              <a:t>Bruno Ramos (bsr@cesar.school)</a:t>
            </a:r>
            <a:endParaRPr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lang="pt-BR" sz="1100">
                <a:latin typeface="Montserrat"/>
                <a:ea typeface="Montserrat"/>
                <a:cs typeface="Montserrat"/>
                <a:sym typeface="Montserrat"/>
              </a:rPr>
              <a:t>Gabriel Parísio (gops@cesar.school)</a:t>
            </a:r>
            <a:endParaRPr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lang="pt-BR" sz="1100">
                <a:latin typeface="Montserrat"/>
                <a:ea typeface="Montserrat"/>
                <a:cs typeface="Montserrat"/>
                <a:sym typeface="Montserrat"/>
              </a:rPr>
              <a:t>Guilherme Agra (gfaa@cesar.school)</a:t>
            </a:r>
            <a:endParaRPr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lang="pt-BR" sz="1100">
                <a:latin typeface="Montserrat"/>
                <a:ea typeface="Montserrat"/>
                <a:cs typeface="Montserrat"/>
                <a:sym typeface="Montserrat"/>
              </a:rPr>
              <a:t>Isadora Candine (ilcm@cesar.school)</a:t>
            </a:r>
            <a:endParaRPr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lang="pt-BR" sz="1100">
                <a:latin typeface="Montserrat"/>
                <a:ea typeface="Montserrat"/>
                <a:cs typeface="Montserrat"/>
                <a:sym typeface="Montserrat"/>
              </a:rPr>
              <a:t>Liliane Barros (lcpb@cesar.school)</a:t>
            </a:r>
            <a:endParaRPr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lang="pt-BR" sz="1100">
                <a:latin typeface="Montserrat"/>
                <a:ea typeface="Montserrat"/>
                <a:cs typeface="Montserrat"/>
                <a:sym typeface="Montserrat"/>
              </a:rPr>
              <a:t>Lucca Borborema (lsb@cesar.school)</a:t>
            </a:r>
            <a:endParaRPr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lang="pt-BR" sz="1100">
                <a:latin typeface="Montserrat"/>
                <a:ea typeface="Montserrat"/>
                <a:cs typeface="Montserrat"/>
                <a:sym typeface="Montserrat"/>
              </a:rPr>
              <a:t>Maria Laura de Farias (mllfs@cesar.school)</a:t>
            </a:r>
            <a:endParaRPr sz="1100">
              <a:latin typeface="Montserrat"/>
              <a:ea typeface="Montserrat"/>
              <a:cs typeface="Montserrat"/>
              <a:sym typeface="Montserrat"/>
            </a:endParaRPr>
          </a:p>
          <a:p>
            <a:pPr indent="0" lvl="0" marL="0" rtl="0" algn="r">
              <a:lnSpc>
                <a:spcPct val="30000"/>
              </a:lnSpc>
              <a:spcBef>
                <a:spcPts val="1100"/>
              </a:spcBef>
              <a:spcAft>
                <a:spcPts val="0"/>
              </a:spcAft>
              <a:buNone/>
            </a:pPr>
            <a:r>
              <a:rPr lang="pt-BR" sz="1100">
                <a:latin typeface="Montserrat"/>
                <a:ea typeface="Montserrat"/>
                <a:cs typeface="Montserrat"/>
                <a:sym typeface="Montserrat"/>
              </a:rPr>
              <a:t>Victor Miranda (vcm@cesar.school)</a:t>
            </a:r>
            <a:endParaRPr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b="1" lang="pt-BR" sz="1100">
                <a:latin typeface="Montserrat"/>
                <a:ea typeface="Montserrat"/>
                <a:cs typeface="Montserrat"/>
                <a:sym typeface="Montserrat"/>
              </a:rPr>
              <a:t>Orientadores</a:t>
            </a:r>
            <a:r>
              <a:rPr lang="pt-BR" sz="1100">
                <a:latin typeface="Montserrat"/>
                <a:ea typeface="Montserrat"/>
                <a:cs typeface="Montserrat"/>
                <a:sym typeface="Montserrat"/>
              </a:rPr>
              <a:t>:</a:t>
            </a:r>
            <a:endParaRPr sz="1100">
              <a:latin typeface="Montserrat"/>
              <a:ea typeface="Montserrat"/>
              <a:cs typeface="Montserrat"/>
              <a:sym typeface="Montserrat"/>
            </a:endParaRPr>
          </a:p>
          <a:p>
            <a:pPr indent="0" lvl="0" marL="0" rtl="0" algn="r">
              <a:lnSpc>
                <a:spcPct val="30000"/>
              </a:lnSpc>
              <a:spcBef>
                <a:spcPts val="1100"/>
              </a:spcBef>
              <a:spcAft>
                <a:spcPts val="0"/>
              </a:spcAft>
              <a:buNone/>
            </a:pPr>
            <a:r>
              <a:rPr lang="pt-BR" sz="1100">
                <a:latin typeface="Montserrat"/>
                <a:ea typeface="Montserrat"/>
                <a:cs typeface="Montserrat"/>
                <a:sym typeface="Montserrat"/>
              </a:rPr>
              <a:t>Nilson Soares e Everton Dias</a:t>
            </a:r>
            <a:endParaRPr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t/>
            </a:r>
            <a:endParaRPr b="1"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b="1" lang="pt-BR" sz="1100">
                <a:latin typeface="Montserrat"/>
                <a:ea typeface="Montserrat"/>
                <a:cs typeface="Montserrat"/>
                <a:sym typeface="Montserrat"/>
              </a:rPr>
              <a:t>Product Owner</a:t>
            </a:r>
            <a:r>
              <a:rPr lang="pt-BR" sz="1100">
                <a:latin typeface="Montserrat"/>
                <a:ea typeface="Montserrat"/>
                <a:cs typeface="Montserrat"/>
                <a:sym typeface="Montserrat"/>
              </a:rPr>
              <a:t>:</a:t>
            </a:r>
            <a:endParaRPr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lang="pt-BR" sz="1100">
                <a:latin typeface="Montserrat"/>
                <a:ea typeface="Montserrat"/>
                <a:cs typeface="Montserrat"/>
                <a:sym typeface="Montserrat"/>
              </a:rPr>
              <a:t>Anna Gabriela</a:t>
            </a:r>
            <a:endParaRPr sz="1100">
              <a:latin typeface="Montserrat"/>
              <a:ea typeface="Montserrat"/>
              <a:cs typeface="Montserrat"/>
              <a:sym typeface="Montserrat"/>
            </a:endParaRPr>
          </a:p>
          <a:p>
            <a:pPr indent="0" lvl="0" marL="0" rtl="0" algn="l">
              <a:lnSpc>
                <a:spcPct val="30000"/>
              </a:lnSpc>
              <a:spcBef>
                <a:spcPts val="1100"/>
              </a:spcBef>
              <a:spcAft>
                <a:spcPts val="1100"/>
              </a:spcAft>
              <a:buNone/>
            </a:pPr>
            <a:r>
              <a:t/>
            </a:r>
            <a:endParaRPr>
              <a:latin typeface="Montserrat"/>
              <a:ea typeface="Montserrat"/>
              <a:cs typeface="Montserrat"/>
              <a:sym typeface="Montserrat"/>
            </a:endParaRPr>
          </a:p>
        </p:txBody>
      </p:sp>
      <p:sp>
        <p:nvSpPr>
          <p:cNvPr id="85" name="Google Shape;85;p16"/>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6" name="Google Shape;86;p16"/>
          <p:cNvSpPr/>
          <p:nvPr/>
        </p:nvSpPr>
        <p:spPr>
          <a:xfrm>
            <a:off x="1556650" y="2307750"/>
            <a:ext cx="1440000" cy="1440000"/>
          </a:xfrm>
          <a:prstGeom prst="ellipse">
            <a:avLst/>
          </a:prstGeom>
          <a:solidFill>
            <a:srgbClr val="CFE8EF"/>
          </a:solidFill>
          <a:ln cap="flat" cmpd="sng" w="9525">
            <a:solidFill>
              <a:srgbClr val="5EB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3062088" y="2307750"/>
            <a:ext cx="1440000" cy="1440000"/>
          </a:xfrm>
          <a:prstGeom prst="ellipse">
            <a:avLst/>
          </a:prstGeom>
          <a:solidFill>
            <a:srgbClr val="CFE8EF"/>
          </a:solidFill>
          <a:ln cap="flat" cmpd="sng" w="9525">
            <a:solidFill>
              <a:srgbClr val="5EB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a:off x="4556613" y="2307750"/>
            <a:ext cx="1440000" cy="1440000"/>
          </a:xfrm>
          <a:prstGeom prst="ellipse">
            <a:avLst/>
          </a:prstGeom>
          <a:solidFill>
            <a:srgbClr val="CFE8EF"/>
          </a:solidFill>
          <a:ln cap="flat" cmpd="sng" w="9525">
            <a:solidFill>
              <a:srgbClr val="5EB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a:off x="6051150" y="2307750"/>
            <a:ext cx="1440000" cy="1440000"/>
          </a:xfrm>
          <a:prstGeom prst="ellipse">
            <a:avLst/>
          </a:prstGeom>
          <a:solidFill>
            <a:srgbClr val="CFE8EF"/>
          </a:solidFill>
          <a:ln cap="flat" cmpd="sng" w="9525">
            <a:solidFill>
              <a:srgbClr val="5EB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a:off x="47625" y="2307750"/>
            <a:ext cx="1440000" cy="1440000"/>
          </a:xfrm>
          <a:prstGeom prst="ellipse">
            <a:avLst/>
          </a:prstGeom>
          <a:solidFill>
            <a:srgbClr val="CFE8EF"/>
          </a:solidFill>
          <a:ln cap="flat" cmpd="sng" w="9525">
            <a:solidFill>
              <a:srgbClr val="5EB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16"/>
          <p:cNvPicPr preferRelativeResize="0"/>
          <p:nvPr/>
        </p:nvPicPr>
        <p:blipFill rotWithShape="1">
          <a:blip r:embed="rId3">
            <a:alphaModFix/>
          </a:blip>
          <a:srcRect b="0" l="10161" r="14841" t="0"/>
          <a:stretch/>
        </p:blipFill>
        <p:spPr>
          <a:xfrm>
            <a:off x="1554863" y="2307750"/>
            <a:ext cx="1440000" cy="1440000"/>
          </a:xfrm>
          <a:prstGeom prst="ellipse">
            <a:avLst/>
          </a:prstGeom>
          <a:noFill/>
          <a:ln>
            <a:noFill/>
          </a:ln>
        </p:spPr>
      </p:pic>
      <p:pic>
        <p:nvPicPr>
          <p:cNvPr id="92" name="Google Shape;92;p16"/>
          <p:cNvPicPr preferRelativeResize="0"/>
          <p:nvPr/>
        </p:nvPicPr>
        <p:blipFill rotWithShape="1">
          <a:blip r:embed="rId4">
            <a:alphaModFix/>
          </a:blip>
          <a:srcRect b="0" l="6963" r="16261" t="0"/>
          <a:stretch/>
        </p:blipFill>
        <p:spPr>
          <a:xfrm>
            <a:off x="56650" y="2307750"/>
            <a:ext cx="1440000" cy="1440000"/>
          </a:xfrm>
          <a:prstGeom prst="ellipse">
            <a:avLst/>
          </a:prstGeom>
          <a:noFill/>
          <a:ln>
            <a:noFill/>
          </a:ln>
        </p:spPr>
      </p:pic>
      <p:pic>
        <p:nvPicPr>
          <p:cNvPr id="93" name="Google Shape;93;p16"/>
          <p:cNvPicPr preferRelativeResize="0"/>
          <p:nvPr/>
        </p:nvPicPr>
        <p:blipFill rotWithShape="1">
          <a:blip r:embed="rId5">
            <a:alphaModFix/>
          </a:blip>
          <a:srcRect b="0" l="11458" r="13550" t="0"/>
          <a:stretch/>
        </p:blipFill>
        <p:spPr>
          <a:xfrm>
            <a:off x="3056625" y="2307750"/>
            <a:ext cx="1440000" cy="1440000"/>
          </a:xfrm>
          <a:prstGeom prst="ellipse">
            <a:avLst/>
          </a:prstGeom>
          <a:noFill/>
          <a:ln>
            <a:noFill/>
          </a:ln>
        </p:spPr>
      </p:pic>
      <p:sp>
        <p:nvSpPr>
          <p:cNvPr id="94" name="Google Shape;94;p16"/>
          <p:cNvSpPr/>
          <p:nvPr/>
        </p:nvSpPr>
        <p:spPr>
          <a:xfrm>
            <a:off x="466725" y="4400550"/>
            <a:ext cx="1440000" cy="1440000"/>
          </a:xfrm>
          <a:prstGeom prst="ellipse">
            <a:avLst/>
          </a:prstGeom>
          <a:solidFill>
            <a:srgbClr val="CFE8EF"/>
          </a:solidFill>
          <a:ln cap="flat" cmpd="sng" w="9525">
            <a:solidFill>
              <a:srgbClr val="5EB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a:off x="2182275" y="4400550"/>
            <a:ext cx="1440000" cy="1440000"/>
          </a:xfrm>
          <a:prstGeom prst="ellipse">
            <a:avLst/>
          </a:prstGeom>
          <a:solidFill>
            <a:srgbClr val="CFE8EF"/>
          </a:solidFill>
          <a:ln cap="flat" cmpd="sng" w="9525">
            <a:solidFill>
              <a:srgbClr val="5EB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3897850" y="4400550"/>
            <a:ext cx="1440000" cy="1440000"/>
          </a:xfrm>
          <a:prstGeom prst="ellipse">
            <a:avLst/>
          </a:prstGeom>
          <a:solidFill>
            <a:srgbClr val="CFE8EF"/>
          </a:solidFill>
          <a:ln cap="flat" cmpd="sng" w="9525">
            <a:solidFill>
              <a:srgbClr val="5EB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5564800" y="4400550"/>
            <a:ext cx="1440000" cy="1440000"/>
          </a:xfrm>
          <a:prstGeom prst="ellipse">
            <a:avLst/>
          </a:prstGeom>
          <a:solidFill>
            <a:srgbClr val="CFE8EF"/>
          </a:solidFill>
          <a:ln cap="flat" cmpd="sng" w="9525">
            <a:solidFill>
              <a:srgbClr val="5EB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16"/>
          <p:cNvPicPr preferRelativeResize="0"/>
          <p:nvPr/>
        </p:nvPicPr>
        <p:blipFill rotWithShape="1">
          <a:blip r:embed="rId6">
            <a:alphaModFix/>
          </a:blip>
          <a:srcRect b="0" l="14840" r="10168" t="0"/>
          <a:stretch/>
        </p:blipFill>
        <p:spPr>
          <a:xfrm>
            <a:off x="2182275" y="4400550"/>
            <a:ext cx="1440000" cy="1440000"/>
          </a:xfrm>
          <a:prstGeom prst="ellipse">
            <a:avLst/>
          </a:prstGeom>
          <a:noFill/>
          <a:ln>
            <a:noFill/>
          </a:ln>
        </p:spPr>
      </p:pic>
      <p:pic>
        <p:nvPicPr>
          <p:cNvPr id="99" name="Google Shape;99;p16"/>
          <p:cNvPicPr preferRelativeResize="0"/>
          <p:nvPr/>
        </p:nvPicPr>
        <p:blipFill rotWithShape="1">
          <a:blip r:embed="rId7">
            <a:alphaModFix/>
          </a:blip>
          <a:srcRect b="0" l="12990" r="12053" t="0"/>
          <a:stretch/>
        </p:blipFill>
        <p:spPr>
          <a:xfrm>
            <a:off x="466700" y="4400550"/>
            <a:ext cx="1440000" cy="1440000"/>
          </a:xfrm>
          <a:prstGeom prst="ellipse">
            <a:avLst/>
          </a:prstGeom>
          <a:noFill/>
          <a:ln>
            <a:noFill/>
          </a:ln>
        </p:spPr>
      </p:pic>
      <p:pic>
        <p:nvPicPr>
          <p:cNvPr id="100" name="Google Shape;100;p16"/>
          <p:cNvPicPr preferRelativeResize="0"/>
          <p:nvPr/>
        </p:nvPicPr>
        <p:blipFill rotWithShape="1">
          <a:blip r:embed="rId8">
            <a:alphaModFix/>
          </a:blip>
          <a:srcRect b="0" l="17172" r="18027" t="13584"/>
          <a:stretch/>
        </p:blipFill>
        <p:spPr>
          <a:xfrm>
            <a:off x="5564800" y="4400550"/>
            <a:ext cx="1440000" cy="1440000"/>
          </a:xfrm>
          <a:prstGeom prst="ellipse">
            <a:avLst/>
          </a:prstGeom>
          <a:noFill/>
          <a:ln>
            <a:noFill/>
          </a:ln>
        </p:spPr>
      </p:pic>
      <p:pic>
        <p:nvPicPr>
          <p:cNvPr id="101" name="Google Shape;101;p16"/>
          <p:cNvPicPr preferRelativeResize="0"/>
          <p:nvPr/>
        </p:nvPicPr>
        <p:blipFill rotWithShape="1">
          <a:blip r:embed="rId9">
            <a:alphaModFix/>
          </a:blip>
          <a:srcRect b="0" l="15529" r="18104" t="11371"/>
          <a:stretch/>
        </p:blipFill>
        <p:spPr>
          <a:xfrm>
            <a:off x="4553888" y="2307750"/>
            <a:ext cx="1440000" cy="1440000"/>
          </a:xfrm>
          <a:prstGeom prst="ellipse">
            <a:avLst/>
          </a:prstGeom>
          <a:noFill/>
          <a:ln>
            <a:noFill/>
          </a:ln>
        </p:spPr>
      </p:pic>
      <p:pic>
        <p:nvPicPr>
          <p:cNvPr id="102" name="Google Shape;102;p16"/>
          <p:cNvPicPr preferRelativeResize="0"/>
          <p:nvPr/>
        </p:nvPicPr>
        <p:blipFill rotWithShape="1">
          <a:blip r:embed="rId10">
            <a:alphaModFix/>
          </a:blip>
          <a:srcRect b="0" l="14848" r="10161" t="0"/>
          <a:stretch/>
        </p:blipFill>
        <p:spPr>
          <a:xfrm>
            <a:off x="6051138" y="2307750"/>
            <a:ext cx="1440000" cy="1440000"/>
          </a:xfrm>
          <a:prstGeom prst="ellipse">
            <a:avLst/>
          </a:prstGeom>
          <a:noFill/>
          <a:ln>
            <a:noFill/>
          </a:ln>
        </p:spPr>
      </p:pic>
      <p:sp>
        <p:nvSpPr>
          <p:cNvPr id="103" name="Google Shape;103;p16"/>
          <p:cNvSpPr txBox="1"/>
          <p:nvPr/>
        </p:nvSpPr>
        <p:spPr>
          <a:xfrm>
            <a:off x="47625" y="3752850"/>
            <a:ext cx="15525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latin typeface="Montserrat"/>
                <a:ea typeface="Montserrat"/>
                <a:cs typeface="Montserrat"/>
                <a:sym typeface="Montserrat"/>
              </a:rPr>
              <a:t>Afonso dos Santos</a:t>
            </a:r>
            <a:endParaRPr b="1" sz="1100">
              <a:latin typeface="Montserrat"/>
              <a:ea typeface="Montserrat"/>
              <a:cs typeface="Montserrat"/>
              <a:sym typeface="Montserrat"/>
            </a:endParaRPr>
          </a:p>
        </p:txBody>
      </p:sp>
      <p:sp>
        <p:nvSpPr>
          <p:cNvPr id="104" name="Google Shape;104;p16"/>
          <p:cNvSpPr txBox="1"/>
          <p:nvPr/>
        </p:nvSpPr>
        <p:spPr>
          <a:xfrm>
            <a:off x="1685100" y="3752850"/>
            <a:ext cx="132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latin typeface="Montserrat"/>
                <a:ea typeface="Montserrat"/>
                <a:cs typeface="Montserrat"/>
                <a:sym typeface="Montserrat"/>
              </a:rPr>
              <a:t>Gabriel Parísio</a:t>
            </a:r>
            <a:endParaRPr b="1" sz="1100">
              <a:latin typeface="Montserrat"/>
              <a:ea typeface="Montserrat"/>
              <a:cs typeface="Montserrat"/>
              <a:sym typeface="Montserrat"/>
            </a:endParaRPr>
          </a:p>
        </p:txBody>
      </p:sp>
      <p:sp>
        <p:nvSpPr>
          <p:cNvPr id="105" name="Google Shape;105;p16"/>
          <p:cNvSpPr txBox="1"/>
          <p:nvPr/>
        </p:nvSpPr>
        <p:spPr>
          <a:xfrm>
            <a:off x="3118650" y="3752850"/>
            <a:ext cx="13833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latin typeface="Montserrat"/>
                <a:ea typeface="Montserrat"/>
                <a:cs typeface="Montserrat"/>
                <a:sym typeface="Montserrat"/>
              </a:rPr>
              <a:t>Guilherme Agra</a:t>
            </a:r>
            <a:endParaRPr b="1" sz="1100">
              <a:latin typeface="Montserrat"/>
              <a:ea typeface="Montserrat"/>
              <a:cs typeface="Montserrat"/>
              <a:sym typeface="Montserrat"/>
            </a:endParaRPr>
          </a:p>
        </p:txBody>
      </p:sp>
      <p:sp>
        <p:nvSpPr>
          <p:cNvPr id="106" name="Google Shape;106;p16"/>
          <p:cNvSpPr txBox="1"/>
          <p:nvPr/>
        </p:nvSpPr>
        <p:spPr>
          <a:xfrm>
            <a:off x="4640100" y="3752850"/>
            <a:ext cx="13833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latin typeface="Montserrat"/>
                <a:ea typeface="Montserrat"/>
                <a:cs typeface="Montserrat"/>
                <a:sym typeface="Montserrat"/>
              </a:rPr>
              <a:t>Isadora Candine</a:t>
            </a:r>
            <a:endParaRPr b="1" sz="1100">
              <a:latin typeface="Montserrat"/>
              <a:ea typeface="Montserrat"/>
              <a:cs typeface="Montserrat"/>
              <a:sym typeface="Montserrat"/>
            </a:endParaRPr>
          </a:p>
        </p:txBody>
      </p:sp>
      <p:sp>
        <p:nvSpPr>
          <p:cNvPr id="107" name="Google Shape;107;p16"/>
          <p:cNvSpPr txBox="1"/>
          <p:nvPr/>
        </p:nvSpPr>
        <p:spPr>
          <a:xfrm>
            <a:off x="6051150" y="3752850"/>
            <a:ext cx="15072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latin typeface="Montserrat"/>
                <a:ea typeface="Montserrat"/>
                <a:cs typeface="Montserrat"/>
                <a:sym typeface="Montserrat"/>
              </a:rPr>
              <a:t>Lucca Borborema</a:t>
            </a:r>
            <a:endParaRPr b="1" sz="1100">
              <a:latin typeface="Montserrat"/>
              <a:ea typeface="Montserrat"/>
              <a:cs typeface="Montserrat"/>
              <a:sym typeface="Montserrat"/>
            </a:endParaRPr>
          </a:p>
        </p:txBody>
      </p:sp>
      <p:sp>
        <p:nvSpPr>
          <p:cNvPr id="108" name="Google Shape;108;p16"/>
          <p:cNvSpPr txBox="1"/>
          <p:nvPr/>
        </p:nvSpPr>
        <p:spPr>
          <a:xfrm>
            <a:off x="627425" y="5814975"/>
            <a:ext cx="132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latin typeface="Montserrat"/>
                <a:ea typeface="Montserrat"/>
                <a:cs typeface="Montserrat"/>
                <a:sym typeface="Montserrat"/>
              </a:rPr>
              <a:t>Bruno Ramos</a:t>
            </a:r>
            <a:endParaRPr b="1" sz="1100">
              <a:latin typeface="Montserrat"/>
              <a:ea typeface="Montserrat"/>
              <a:cs typeface="Montserrat"/>
              <a:sym typeface="Montserrat"/>
            </a:endParaRPr>
          </a:p>
        </p:txBody>
      </p:sp>
      <p:sp>
        <p:nvSpPr>
          <p:cNvPr id="109" name="Google Shape;109;p16"/>
          <p:cNvSpPr txBox="1"/>
          <p:nvPr/>
        </p:nvSpPr>
        <p:spPr>
          <a:xfrm>
            <a:off x="2344000" y="5814975"/>
            <a:ext cx="13269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latin typeface="Montserrat"/>
                <a:ea typeface="Montserrat"/>
                <a:cs typeface="Montserrat"/>
                <a:sym typeface="Montserrat"/>
              </a:rPr>
              <a:t>Liliane Barros</a:t>
            </a:r>
            <a:endParaRPr b="1" sz="1100">
              <a:latin typeface="Montserrat"/>
              <a:ea typeface="Montserrat"/>
              <a:cs typeface="Montserrat"/>
              <a:sym typeface="Montserrat"/>
            </a:endParaRPr>
          </a:p>
        </p:txBody>
      </p:sp>
      <p:sp>
        <p:nvSpPr>
          <p:cNvPr id="110" name="Google Shape;110;p16"/>
          <p:cNvSpPr txBox="1"/>
          <p:nvPr/>
        </p:nvSpPr>
        <p:spPr>
          <a:xfrm>
            <a:off x="5688625" y="5814975"/>
            <a:ext cx="13833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latin typeface="Montserrat"/>
                <a:ea typeface="Montserrat"/>
                <a:cs typeface="Montserrat"/>
                <a:sym typeface="Montserrat"/>
              </a:rPr>
              <a:t>Victor Miranda</a:t>
            </a:r>
            <a:endParaRPr b="1" sz="1100">
              <a:latin typeface="Montserrat"/>
              <a:ea typeface="Montserrat"/>
              <a:cs typeface="Montserrat"/>
              <a:sym typeface="Montserrat"/>
            </a:endParaRPr>
          </a:p>
        </p:txBody>
      </p:sp>
      <p:sp>
        <p:nvSpPr>
          <p:cNvPr id="111" name="Google Shape;111;p16"/>
          <p:cNvSpPr txBox="1"/>
          <p:nvPr/>
        </p:nvSpPr>
        <p:spPr>
          <a:xfrm>
            <a:off x="4032088" y="5814975"/>
            <a:ext cx="1171500" cy="3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100">
                <a:latin typeface="Montserrat"/>
                <a:ea typeface="Montserrat"/>
                <a:cs typeface="Montserrat"/>
                <a:sym typeface="Montserrat"/>
              </a:rPr>
              <a:t>Maria Laura Farias</a:t>
            </a:r>
            <a:endParaRPr b="1" sz="1100">
              <a:latin typeface="Montserrat"/>
              <a:ea typeface="Montserrat"/>
              <a:cs typeface="Montserrat"/>
              <a:sym typeface="Montserrat"/>
            </a:endParaRPr>
          </a:p>
        </p:txBody>
      </p:sp>
      <p:sp>
        <p:nvSpPr>
          <p:cNvPr id="112" name="Google Shape;112;p16"/>
          <p:cNvSpPr/>
          <p:nvPr/>
        </p:nvSpPr>
        <p:spPr>
          <a:xfrm>
            <a:off x="1188000" y="1382400"/>
            <a:ext cx="83100" cy="628500"/>
          </a:xfrm>
          <a:prstGeom prst="rect">
            <a:avLst/>
          </a:prstGeom>
          <a:solidFill>
            <a:srgbClr val="5EBBC4"/>
          </a:solidFill>
          <a:ln cap="flat" cmpd="sng" w="9525">
            <a:solidFill>
              <a:srgbClr val="5EB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6"/>
          <p:cNvPicPr preferRelativeResize="0"/>
          <p:nvPr/>
        </p:nvPicPr>
        <p:blipFill rotWithShape="1">
          <a:blip r:embed="rId11">
            <a:alphaModFix/>
          </a:blip>
          <a:srcRect b="0" l="14614" r="10321" t="0"/>
          <a:stretch/>
        </p:blipFill>
        <p:spPr>
          <a:xfrm>
            <a:off x="3897850" y="4288050"/>
            <a:ext cx="1507200" cy="1552500"/>
          </a:xfrm>
          <a:prstGeom prst="ellipse">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2"/>
          <p:cNvSpPr/>
          <p:nvPr/>
        </p:nvSpPr>
        <p:spPr>
          <a:xfrm>
            <a:off x="-151200" y="1485900"/>
            <a:ext cx="1965600" cy="92058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2"/>
          <p:cNvSpPr txBox="1"/>
          <p:nvPr/>
        </p:nvSpPr>
        <p:spPr>
          <a:xfrm>
            <a:off x="1833725" y="11049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4200">
                <a:latin typeface="Montserrat"/>
                <a:ea typeface="Montserrat"/>
                <a:cs typeface="Montserrat"/>
                <a:sym typeface="Montserrat"/>
              </a:rPr>
              <a:t>4. IDEAÇÃO E SELEÇÃO DE IDEIAS</a:t>
            </a:r>
            <a:endParaRPr b="1" sz="4200">
              <a:latin typeface="Montserrat"/>
              <a:ea typeface="Montserrat"/>
              <a:cs typeface="Montserrat"/>
              <a:sym typeface="Montserrat"/>
            </a:endParaRPr>
          </a:p>
        </p:txBody>
      </p:sp>
      <p:sp>
        <p:nvSpPr>
          <p:cNvPr id="450" name="Google Shape;450;p52"/>
          <p:cNvSpPr txBox="1"/>
          <p:nvPr/>
        </p:nvSpPr>
        <p:spPr>
          <a:xfrm>
            <a:off x="1875723" y="3184963"/>
            <a:ext cx="4476000" cy="2349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Com </a:t>
            </a:r>
            <a:r>
              <a:rPr lang="pt-BR" sz="1200">
                <a:solidFill>
                  <a:schemeClr val="dk1"/>
                </a:solidFill>
                <a:latin typeface="Montserrat"/>
                <a:ea typeface="Montserrat"/>
                <a:cs typeface="Montserrat"/>
                <a:sym typeface="Montserrat"/>
              </a:rPr>
              <a:t>o objetivo de ter novas ideias e propor novas soluções para o projeto, foram usados os métodos de Brainwriting e C-box na realização da ideação. A seguir está descrito de uma forma mais ampla de como cada método funciona.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Brainwriting: É a técnica criativa que provê uma forma eficaz e simples para coletar ideias inovadoras, onde um grupo de pessoas registram por escrito possíveis formas de como resolver um problema, desenvolver um projeto ou melhorar uma situação existente. Também conhecida como Método 6-3-5, esta prática, desenvolvida pelo professor alemão Bernd Rohrbach, tem como alvo gerar 108 ideias em apenas meia hora e, assim como o Brainstorming, a qualidade das ideias, pelo menos no início do processo, não é o mais importante.</a:t>
            </a:r>
            <a:endParaRPr sz="12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495052"/>
              </a:solidFill>
              <a:latin typeface="Montserrat"/>
              <a:ea typeface="Montserrat"/>
              <a:cs typeface="Montserrat"/>
              <a:sym typeface="Montserrat"/>
            </a:endParaRPr>
          </a:p>
        </p:txBody>
      </p:sp>
      <p:sp>
        <p:nvSpPr>
          <p:cNvPr id="451" name="Google Shape;451;p52"/>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452" name="Google Shape;452;p52"/>
          <p:cNvPicPr preferRelativeResize="0"/>
          <p:nvPr/>
        </p:nvPicPr>
        <p:blipFill>
          <a:blip r:embed="rId3">
            <a:alphaModFix/>
          </a:blip>
          <a:stretch>
            <a:fillRect/>
          </a:stretch>
        </p:blipFill>
        <p:spPr>
          <a:xfrm>
            <a:off x="1875725" y="6815438"/>
            <a:ext cx="5440801" cy="3063840"/>
          </a:xfrm>
          <a:prstGeom prst="rect">
            <a:avLst/>
          </a:prstGeom>
          <a:noFill/>
          <a:ln>
            <a:noFill/>
          </a:ln>
        </p:spPr>
      </p:pic>
      <p:sp>
        <p:nvSpPr>
          <p:cNvPr id="453" name="Google Shape;453;p52"/>
          <p:cNvSpPr txBox="1"/>
          <p:nvPr/>
        </p:nvSpPr>
        <p:spPr>
          <a:xfrm>
            <a:off x="1814400" y="9896275"/>
            <a:ext cx="5440800" cy="41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pt-BR" sz="1100">
                <a:solidFill>
                  <a:schemeClr val="dk1"/>
                </a:solidFill>
                <a:latin typeface="Montserrat"/>
                <a:ea typeface="Montserrat"/>
                <a:cs typeface="Montserrat"/>
                <a:sym typeface="Montserrat"/>
              </a:rPr>
              <a:t>método Brainwriting foi usado em 4 de abril.</a:t>
            </a:r>
            <a:endParaRPr sz="1100">
              <a:solidFill>
                <a:schemeClr val="dk1"/>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3"/>
          <p:cNvSpPr/>
          <p:nvPr/>
        </p:nvSpPr>
        <p:spPr>
          <a:xfrm>
            <a:off x="-203125" y="1005325"/>
            <a:ext cx="1965600" cy="98391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3"/>
          <p:cNvSpPr txBox="1"/>
          <p:nvPr/>
        </p:nvSpPr>
        <p:spPr>
          <a:xfrm>
            <a:off x="1822925" y="4228225"/>
            <a:ext cx="4581600" cy="1512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100">
                <a:solidFill>
                  <a:schemeClr val="dk1"/>
                </a:solidFill>
                <a:latin typeface="Montserrat"/>
                <a:ea typeface="Montserrat"/>
                <a:cs typeface="Montserrat"/>
                <a:sym typeface="Montserrat"/>
              </a:rPr>
              <a:t>Como mostra as imagens, ambos os métodos se mostraram eficientes e proveitosos na descoberta de novas ideias para a resolução do problema, permitindo uma nova visão acerca do projeto e de como ele irá funcionar,, contribuindo para a escolha da solução final.</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100">
                <a:solidFill>
                  <a:schemeClr val="dk1"/>
                </a:solidFill>
                <a:latin typeface="Montserrat"/>
                <a:ea typeface="Montserrat"/>
                <a:cs typeface="Montserrat"/>
                <a:sym typeface="Montserrat"/>
              </a:rPr>
              <a:t>Os meios e materiais usados para a realização da ideação foram:</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rgbClr val="495052"/>
              </a:solidFill>
              <a:latin typeface="Montserrat"/>
              <a:ea typeface="Montserrat"/>
              <a:cs typeface="Montserrat"/>
              <a:sym typeface="Montserrat"/>
            </a:endParaRPr>
          </a:p>
        </p:txBody>
      </p:sp>
      <p:sp>
        <p:nvSpPr>
          <p:cNvPr id="460" name="Google Shape;460;p53"/>
          <p:cNvSpPr txBox="1"/>
          <p:nvPr/>
        </p:nvSpPr>
        <p:spPr>
          <a:xfrm>
            <a:off x="1654325" y="8623950"/>
            <a:ext cx="3165300" cy="1512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300">
              <a:solidFill>
                <a:srgbClr val="495052"/>
              </a:solidFill>
              <a:latin typeface="Montserrat"/>
              <a:ea typeface="Montserrat"/>
              <a:cs typeface="Montserrat"/>
              <a:sym typeface="Montserrat"/>
            </a:endParaRPr>
          </a:p>
        </p:txBody>
      </p:sp>
      <p:sp>
        <p:nvSpPr>
          <p:cNvPr id="461" name="Google Shape;461;p53"/>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462" name="Google Shape;462;p53"/>
          <p:cNvSpPr txBox="1"/>
          <p:nvPr/>
        </p:nvSpPr>
        <p:spPr>
          <a:xfrm>
            <a:off x="1730525" y="1005325"/>
            <a:ext cx="4665600" cy="8952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C-BOX: é uma matriz que ajuda a categorizar e avaliar ideias. Tem como objetivo mapear, na matriz, a relação entre maior ou menor factibilidade da ideia e se é menos ou mais inovadora. </a:t>
            </a:r>
            <a:r>
              <a:rPr lang="pt-BR" sz="1100">
                <a:solidFill>
                  <a:schemeClr val="dk1"/>
                </a:solidFill>
                <a:latin typeface="Montserrat"/>
                <a:ea typeface="Montserrat"/>
                <a:cs typeface="Montserrat"/>
                <a:sym typeface="Montserrat"/>
              </a:rPr>
              <a:t>O método C-box foi realizado em 5 de abril.</a:t>
            </a:r>
            <a:endParaRPr sz="1100">
              <a:solidFill>
                <a:schemeClr val="dk1"/>
              </a:solidFill>
              <a:latin typeface="Montserrat"/>
              <a:ea typeface="Montserrat"/>
              <a:cs typeface="Montserrat"/>
              <a:sym typeface="Montserrat"/>
            </a:endParaRPr>
          </a:p>
        </p:txBody>
      </p:sp>
      <p:pic>
        <p:nvPicPr>
          <p:cNvPr id="463" name="Google Shape;463;p53"/>
          <p:cNvPicPr preferRelativeResize="0"/>
          <p:nvPr/>
        </p:nvPicPr>
        <p:blipFill>
          <a:blip r:embed="rId3">
            <a:alphaModFix/>
          </a:blip>
          <a:stretch>
            <a:fillRect/>
          </a:stretch>
        </p:blipFill>
        <p:spPr>
          <a:xfrm>
            <a:off x="2373575" y="2091025"/>
            <a:ext cx="3480278" cy="1984800"/>
          </a:xfrm>
          <a:prstGeom prst="rect">
            <a:avLst/>
          </a:prstGeom>
          <a:noFill/>
          <a:ln>
            <a:noFill/>
          </a:ln>
        </p:spPr>
      </p:pic>
      <p:sp>
        <p:nvSpPr>
          <p:cNvPr id="464" name="Google Shape;464;p53"/>
          <p:cNvSpPr txBox="1"/>
          <p:nvPr/>
        </p:nvSpPr>
        <p:spPr>
          <a:xfrm>
            <a:off x="1822925" y="5689143"/>
            <a:ext cx="4581600" cy="6876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chemeClr val="dk1"/>
              </a:buClr>
              <a:buSzPts val="1100"/>
              <a:buFont typeface="Montserrat"/>
              <a:buAutoNum type="arabicPeriod"/>
            </a:pPr>
            <a:r>
              <a:rPr lang="pt-BR" sz="1100">
                <a:solidFill>
                  <a:schemeClr val="dk1"/>
                </a:solidFill>
                <a:latin typeface="Montserrat"/>
                <a:ea typeface="Montserrat"/>
                <a:cs typeface="Montserrat"/>
                <a:sym typeface="Montserrat"/>
              </a:rPr>
              <a:t>Utilizados para a comunicação do grupo:</a:t>
            </a:r>
            <a:endParaRPr sz="1100">
              <a:solidFill>
                <a:schemeClr val="dk1"/>
              </a:solidFill>
              <a:latin typeface="Montserrat"/>
              <a:ea typeface="Montserrat"/>
              <a:cs typeface="Montserrat"/>
              <a:sym typeface="Montserrat"/>
            </a:endParaRPr>
          </a:p>
          <a:p>
            <a:pPr indent="-298450" lvl="0" marL="914400" rtl="0" algn="just">
              <a:lnSpc>
                <a:spcPct val="115000"/>
              </a:lnSpc>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Aplicativo Zoom</a:t>
            </a:r>
            <a:endParaRPr sz="1100">
              <a:solidFill>
                <a:schemeClr val="dk1"/>
              </a:solidFill>
              <a:latin typeface="Montserrat"/>
              <a:ea typeface="Montserrat"/>
              <a:cs typeface="Montserrat"/>
              <a:sym typeface="Montserrat"/>
            </a:endParaRPr>
          </a:p>
          <a:p>
            <a:pPr indent="-298450" lvl="0" marL="914400" rtl="0" algn="just">
              <a:lnSpc>
                <a:spcPct val="115000"/>
              </a:lnSpc>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Aplicativo Discord</a:t>
            </a:r>
            <a:endParaRPr sz="1100">
              <a:solidFill>
                <a:schemeClr val="dk1"/>
              </a:solidFill>
              <a:latin typeface="Montserrat"/>
              <a:ea typeface="Montserrat"/>
              <a:cs typeface="Montserrat"/>
              <a:sym typeface="Montserrat"/>
            </a:endParaRPr>
          </a:p>
        </p:txBody>
      </p:sp>
      <p:pic>
        <p:nvPicPr>
          <p:cNvPr id="465" name="Google Shape;465;p53"/>
          <p:cNvPicPr preferRelativeResize="0"/>
          <p:nvPr/>
        </p:nvPicPr>
        <p:blipFill>
          <a:blip r:embed="rId4">
            <a:alphaModFix/>
          </a:blip>
          <a:stretch>
            <a:fillRect/>
          </a:stretch>
        </p:blipFill>
        <p:spPr>
          <a:xfrm>
            <a:off x="2698800" y="6439374"/>
            <a:ext cx="891032" cy="481175"/>
          </a:xfrm>
          <a:prstGeom prst="rect">
            <a:avLst/>
          </a:prstGeom>
          <a:noFill/>
          <a:ln>
            <a:noFill/>
          </a:ln>
        </p:spPr>
      </p:pic>
      <p:pic>
        <p:nvPicPr>
          <p:cNvPr id="466" name="Google Shape;466;p53"/>
          <p:cNvPicPr preferRelativeResize="0"/>
          <p:nvPr/>
        </p:nvPicPr>
        <p:blipFill>
          <a:blip r:embed="rId5">
            <a:alphaModFix/>
          </a:blip>
          <a:stretch>
            <a:fillRect/>
          </a:stretch>
        </p:blipFill>
        <p:spPr>
          <a:xfrm>
            <a:off x="3677125" y="6399163"/>
            <a:ext cx="561600" cy="561600"/>
          </a:xfrm>
          <a:prstGeom prst="rect">
            <a:avLst/>
          </a:prstGeom>
          <a:noFill/>
          <a:ln>
            <a:noFill/>
          </a:ln>
        </p:spPr>
      </p:pic>
      <p:sp>
        <p:nvSpPr>
          <p:cNvPr id="467" name="Google Shape;467;p53"/>
          <p:cNvSpPr txBox="1"/>
          <p:nvPr/>
        </p:nvSpPr>
        <p:spPr>
          <a:xfrm>
            <a:off x="1120925" y="9081150"/>
            <a:ext cx="2422500" cy="818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300">
              <a:solidFill>
                <a:srgbClr val="495052"/>
              </a:solidFill>
              <a:latin typeface="Montserrat"/>
              <a:ea typeface="Montserrat"/>
              <a:cs typeface="Montserrat"/>
              <a:sym typeface="Montserrat"/>
            </a:endParaRPr>
          </a:p>
        </p:txBody>
      </p:sp>
      <p:sp>
        <p:nvSpPr>
          <p:cNvPr id="468" name="Google Shape;468;p53"/>
          <p:cNvSpPr txBox="1"/>
          <p:nvPr/>
        </p:nvSpPr>
        <p:spPr>
          <a:xfrm>
            <a:off x="1822925" y="6886900"/>
            <a:ext cx="4581600" cy="818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2.   S</a:t>
            </a:r>
            <a:r>
              <a:rPr lang="pt-BR" sz="1100">
                <a:solidFill>
                  <a:schemeClr val="dk1"/>
                </a:solidFill>
                <a:latin typeface="Montserrat"/>
                <a:ea typeface="Montserrat"/>
                <a:cs typeface="Montserrat"/>
                <a:sym typeface="Montserrat"/>
              </a:rPr>
              <a:t>oftwares onde os métodos foram efetuados:</a:t>
            </a:r>
            <a:endParaRPr sz="1100">
              <a:solidFill>
                <a:schemeClr val="dk1"/>
              </a:solidFill>
              <a:latin typeface="Montserrat"/>
              <a:ea typeface="Montserrat"/>
              <a:cs typeface="Montserrat"/>
              <a:sym typeface="Montserrat"/>
            </a:endParaRPr>
          </a:p>
          <a:p>
            <a:pPr indent="-298450" lvl="0" marL="914400" rtl="0" algn="just">
              <a:lnSpc>
                <a:spcPct val="115000"/>
              </a:lnSpc>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Planilha Excel</a:t>
            </a:r>
            <a:endParaRPr sz="1100">
              <a:solidFill>
                <a:schemeClr val="dk1"/>
              </a:solidFill>
              <a:latin typeface="Montserrat"/>
              <a:ea typeface="Montserrat"/>
              <a:cs typeface="Montserrat"/>
              <a:sym typeface="Montserrat"/>
            </a:endParaRPr>
          </a:p>
          <a:p>
            <a:pPr indent="-298450" lvl="0" marL="914400" rtl="0" algn="just">
              <a:lnSpc>
                <a:spcPct val="115000"/>
              </a:lnSpc>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Apresentação Google</a:t>
            </a:r>
            <a:endParaRPr sz="1100">
              <a:solidFill>
                <a:schemeClr val="dk1"/>
              </a:solidFill>
              <a:latin typeface="Montserrat"/>
              <a:ea typeface="Montserrat"/>
              <a:cs typeface="Montserrat"/>
              <a:sym typeface="Montserrat"/>
            </a:endParaRPr>
          </a:p>
        </p:txBody>
      </p:sp>
      <p:pic>
        <p:nvPicPr>
          <p:cNvPr id="469" name="Google Shape;469;p53"/>
          <p:cNvPicPr preferRelativeResize="0"/>
          <p:nvPr/>
        </p:nvPicPr>
        <p:blipFill>
          <a:blip r:embed="rId6">
            <a:alphaModFix/>
          </a:blip>
          <a:stretch>
            <a:fillRect/>
          </a:stretch>
        </p:blipFill>
        <p:spPr>
          <a:xfrm>
            <a:off x="2698800" y="7643650"/>
            <a:ext cx="561975" cy="561975"/>
          </a:xfrm>
          <a:prstGeom prst="rect">
            <a:avLst/>
          </a:prstGeom>
          <a:noFill/>
          <a:ln>
            <a:noFill/>
          </a:ln>
        </p:spPr>
      </p:pic>
      <p:pic>
        <p:nvPicPr>
          <p:cNvPr id="470" name="Google Shape;470;p53"/>
          <p:cNvPicPr preferRelativeResize="0"/>
          <p:nvPr/>
        </p:nvPicPr>
        <p:blipFill>
          <a:blip r:embed="rId7">
            <a:alphaModFix/>
          </a:blip>
          <a:stretch>
            <a:fillRect/>
          </a:stretch>
        </p:blipFill>
        <p:spPr>
          <a:xfrm>
            <a:off x="3677122" y="7649491"/>
            <a:ext cx="1019205" cy="590550"/>
          </a:xfrm>
          <a:prstGeom prst="rect">
            <a:avLst/>
          </a:prstGeom>
          <a:noFill/>
          <a:ln>
            <a:noFill/>
          </a:ln>
        </p:spPr>
      </p:pic>
      <p:sp>
        <p:nvSpPr>
          <p:cNvPr id="471" name="Google Shape;471;p53"/>
          <p:cNvSpPr txBox="1"/>
          <p:nvPr/>
        </p:nvSpPr>
        <p:spPr>
          <a:xfrm>
            <a:off x="1822913" y="8311625"/>
            <a:ext cx="4581600" cy="481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3</a:t>
            </a:r>
            <a:r>
              <a:rPr lang="pt-BR" sz="1100">
                <a:solidFill>
                  <a:schemeClr val="dk1"/>
                </a:solidFill>
                <a:latin typeface="Montserrat"/>
                <a:ea typeface="Montserrat"/>
                <a:cs typeface="Montserrat"/>
                <a:sym typeface="Montserrat"/>
              </a:rPr>
              <a:t>.    Material usado para testar solução após a ideação:</a:t>
            </a:r>
            <a:endParaRPr sz="1100">
              <a:solidFill>
                <a:schemeClr val="dk1"/>
              </a:solidFill>
              <a:latin typeface="Montserrat"/>
              <a:ea typeface="Montserrat"/>
              <a:cs typeface="Montserrat"/>
              <a:sym typeface="Montserrat"/>
            </a:endParaRPr>
          </a:p>
          <a:p>
            <a:pPr indent="-298450" lvl="0" marL="914400" rtl="0" algn="just">
              <a:lnSpc>
                <a:spcPct val="115000"/>
              </a:lnSpc>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Peças LEGO</a:t>
            </a:r>
            <a:endParaRPr sz="1100">
              <a:solidFill>
                <a:schemeClr val="dk1"/>
              </a:solidFill>
              <a:latin typeface="Montserrat"/>
              <a:ea typeface="Montserrat"/>
              <a:cs typeface="Montserrat"/>
              <a:sym typeface="Montserrat"/>
            </a:endParaRPr>
          </a:p>
        </p:txBody>
      </p:sp>
      <p:pic>
        <p:nvPicPr>
          <p:cNvPr id="472" name="Google Shape;472;p53"/>
          <p:cNvPicPr preferRelativeResize="0"/>
          <p:nvPr/>
        </p:nvPicPr>
        <p:blipFill>
          <a:blip r:embed="rId8">
            <a:alphaModFix/>
          </a:blip>
          <a:stretch>
            <a:fillRect/>
          </a:stretch>
        </p:blipFill>
        <p:spPr>
          <a:xfrm>
            <a:off x="2626925" y="8898825"/>
            <a:ext cx="1467294" cy="1000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4"/>
          <p:cNvSpPr/>
          <p:nvPr/>
        </p:nvSpPr>
        <p:spPr>
          <a:xfrm>
            <a:off x="-43200" y="5019650"/>
            <a:ext cx="7603200" cy="31437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4"/>
          <p:cNvSpPr txBox="1"/>
          <p:nvPr/>
        </p:nvSpPr>
        <p:spPr>
          <a:xfrm>
            <a:off x="1836000" y="15378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3600">
                <a:latin typeface="Montserrat"/>
                <a:ea typeface="Montserrat"/>
                <a:cs typeface="Montserrat"/>
                <a:sym typeface="Montserrat"/>
              </a:rPr>
              <a:t>4.1 PROPOSTA DE SOLUÇÃO</a:t>
            </a:r>
            <a:endParaRPr b="1" sz="3600">
              <a:latin typeface="Montserrat"/>
              <a:ea typeface="Montserrat"/>
              <a:cs typeface="Montserrat"/>
              <a:sym typeface="Montserrat"/>
            </a:endParaRPr>
          </a:p>
        </p:txBody>
      </p:sp>
      <p:sp>
        <p:nvSpPr>
          <p:cNvPr id="479" name="Google Shape;479;p54"/>
          <p:cNvSpPr txBox="1"/>
          <p:nvPr/>
        </p:nvSpPr>
        <p:spPr>
          <a:xfrm>
            <a:off x="1759800" y="2703150"/>
            <a:ext cx="4560000" cy="16272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A partir de pesquisas de referencial teórico e técnico, entrevista com usuários, pesquisas sobre tecnologias, imersão sobre o problema do registro de presença dos alunos nas aulas da CESAR School e uso de métodos de ideação e seleção de ideias, foi possível o desenvolvimento da proposta denominada </a:t>
            </a:r>
            <a:r>
              <a:rPr b="1" lang="pt-BR" sz="1200">
                <a:solidFill>
                  <a:schemeClr val="dk1"/>
                </a:solidFill>
                <a:latin typeface="Montserrat"/>
                <a:ea typeface="Montserrat"/>
                <a:cs typeface="Montserrat"/>
                <a:sym typeface="Montserrat"/>
              </a:rPr>
              <a:t>Sistema Check</a:t>
            </a:r>
            <a:r>
              <a:rPr lang="pt-BR" sz="1200">
                <a:solidFill>
                  <a:schemeClr val="dk1"/>
                </a:solidFill>
                <a:latin typeface="Montserrat"/>
                <a:ea typeface="Montserrat"/>
                <a:cs typeface="Montserrat"/>
                <a:sym typeface="Montserrat"/>
              </a:rPr>
              <a:t>, definido como uma solução para registrar presença de alunos nas aulas da CESAR School de forma mais eficiente e diminuindo o esforço do professor. É dividido em 4 etapas que serão apresentadas a seguir:</a:t>
            </a:r>
            <a:endParaRPr sz="12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495052"/>
              </a:solidFill>
              <a:latin typeface="Montserrat"/>
              <a:ea typeface="Montserrat"/>
              <a:cs typeface="Montserrat"/>
              <a:sym typeface="Montserrat"/>
            </a:endParaRPr>
          </a:p>
        </p:txBody>
      </p:sp>
      <p:sp>
        <p:nvSpPr>
          <p:cNvPr id="480" name="Google Shape;480;p54"/>
          <p:cNvSpPr txBox="1"/>
          <p:nvPr/>
        </p:nvSpPr>
        <p:spPr>
          <a:xfrm>
            <a:off x="1836000" y="8319252"/>
            <a:ext cx="4560000" cy="18261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Como método de detalhamento de ideia que foi utilizado para entender e documentar as questões desenvolvidas e os fatos relacionados ao projeto foi produzida a Matriz QQQOPC, que significa “O que? Quem? Por que? Quando? Onde? Como?.</a:t>
            </a:r>
            <a:endParaRPr sz="12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495052"/>
              </a:solidFill>
              <a:latin typeface="Montserrat"/>
              <a:ea typeface="Montserrat"/>
              <a:cs typeface="Montserrat"/>
              <a:sym typeface="Montserrat"/>
            </a:endParaRPr>
          </a:p>
        </p:txBody>
      </p:sp>
      <p:sp>
        <p:nvSpPr>
          <p:cNvPr id="481" name="Google Shape;481;p54"/>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482" name="Google Shape;482;p54"/>
          <p:cNvPicPr preferRelativeResize="0"/>
          <p:nvPr/>
        </p:nvPicPr>
        <p:blipFill>
          <a:blip r:embed="rId3">
            <a:alphaModFix/>
          </a:blip>
          <a:stretch>
            <a:fillRect/>
          </a:stretch>
        </p:blipFill>
        <p:spPr>
          <a:xfrm>
            <a:off x="595563" y="5238575"/>
            <a:ext cx="6325675" cy="2705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5"/>
          <p:cNvSpPr/>
          <p:nvPr/>
        </p:nvSpPr>
        <p:spPr>
          <a:xfrm>
            <a:off x="0" y="1512000"/>
            <a:ext cx="6439200" cy="25056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5"/>
          <p:cNvSpPr txBox="1"/>
          <p:nvPr/>
        </p:nvSpPr>
        <p:spPr>
          <a:xfrm>
            <a:off x="1664550" y="4143618"/>
            <a:ext cx="4560000" cy="818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Como mais uma ferramenta de desenvolvimento do processo, foi produzido um storyboard para descrever visualmente a proposta.</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b="1" sz="1200">
              <a:solidFill>
                <a:srgbClr val="FF0000"/>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495052"/>
              </a:solidFill>
              <a:latin typeface="Montserrat"/>
              <a:ea typeface="Montserrat"/>
              <a:cs typeface="Montserrat"/>
              <a:sym typeface="Montserrat"/>
            </a:endParaRPr>
          </a:p>
        </p:txBody>
      </p:sp>
      <p:sp>
        <p:nvSpPr>
          <p:cNvPr id="489" name="Google Shape;489;p55"/>
          <p:cNvSpPr txBox="1"/>
          <p:nvPr/>
        </p:nvSpPr>
        <p:spPr>
          <a:xfrm>
            <a:off x="1879200" y="8358025"/>
            <a:ext cx="4560000" cy="13356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A ideia é propor uma solução que conecte artefatos físicos análógicos com digitais através de um processo dinâmico que agiliza o registro de presença dos alunos diminuindo o esforço do professor.</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Foi definido que o design dos artefatos físicos teria como conceito as peças de encaixe de plástico, mais conhecidas pela fabricante Lego. </a:t>
            </a:r>
            <a:endParaRPr sz="12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495052"/>
              </a:solidFill>
              <a:latin typeface="Montserrat"/>
              <a:ea typeface="Montserrat"/>
              <a:cs typeface="Montserrat"/>
              <a:sym typeface="Montserrat"/>
            </a:endParaRPr>
          </a:p>
        </p:txBody>
      </p:sp>
      <p:sp>
        <p:nvSpPr>
          <p:cNvPr id="490" name="Google Shape;490;p55"/>
          <p:cNvSpPr/>
          <p:nvPr/>
        </p:nvSpPr>
        <p:spPr>
          <a:xfrm>
            <a:off x="0" y="5597575"/>
            <a:ext cx="6439200" cy="25056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5"/>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492" name="Google Shape;492;p55"/>
          <p:cNvPicPr preferRelativeResize="0"/>
          <p:nvPr/>
        </p:nvPicPr>
        <p:blipFill>
          <a:blip r:embed="rId3">
            <a:alphaModFix/>
          </a:blip>
          <a:stretch>
            <a:fillRect/>
          </a:stretch>
        </p:blipFill>
        <p:spPr>
          <a:xfrm>
            <a:off x="939600" y="552450"/>
            <a:ext cx="4824775" cy="3388950"/>
          </a:xfrm>
          <a:prstGeom prst="rect">
            <a:avLst/>
          </a:prstGeom>
          <a:noFill/>
          <a:ln>
            <a:noFill/>
          </a:ln>
        </p:spPr>
      </p:pic>
      <p:pic>
        <p:nvPicPr>
          <p:cNvPr id="493" name="Google Shape;493;p55"/>
          <p:cNvPicPr preferRelativeResize="0"/>
          <p:nvPr/>
        </p:nvPicPr>
        <p:blipFill>
          <a:blip r:embed="rId4">
            <a:alphaModFix/>
          </a:blip>
          <a:stretch>
            <a:fillRect/>
          </a:stretch>
        </p:blipFill>
        <p:spPr>
          <a:xfrm>
            <a:off x="640775" y="5011550"/>
            <a:ext cx="5310050" cy="2994250"/>
          </a:xfrm>
          <a:prstGeom prst="rect">
            <a:avLst/>
          </a:prstGeom>
          <a:noFill/>
          <a:ln>
            <a:noFill/>
          </a:ln>
        </p:spPr>
      </p:pic>
      <p:graphicFrame>
        <p:nvGraphicFramePr>
          <p:cNvPr id="494" name="Google Shape;494;p55"/>
          <p:cNvGraphicFramePr/>
          <p:nvPr/>
        </p:nvGraphicFramePr>
        <p:xfrm>
          <a:off x="303975" y="8131825"/>
          <a:ext cx="3000000" cy="3000000"/>
        </p:xfrm>
        <a:graphic>
          <a:graphicData uri="http://schemas.openxmlformats.org/drawingml/2006/table">
            <a:tbl>
              <a:tblPr>
                <a:noFill/>
                <a:tableStyleId>{8EB1F357-53F8-4A99-9398-124D341033B0}</a:tableStyleId>
              </a:tblPr>
              <a:tblGrid>
                <a:gridCol w="5943600"/>
              </a:tblGrid>
              <a:tr h="12700">
                <a:tc>
                  <a:txBody>
                    <a:bodyPr/>
                    <a:lstStyle/>
                    <a:p>
                      <a:pPr indent="0" lvl="0" marL="0" rtl="0" algn="ctr">
                        <a:spcBef>
                          <a:spcPts val="0"/>
                        </a:spcBef>
                        <a:spcAft>
                          <a:spcPts val="0"/>
                        </a:spcAft>
                        <a:buNone/>
                      </a:pPr>
                      <a:r>
                        <a:rPr lang="pt-BR" sz="800">
                          <a:latin typeface="Montserrat"/>
                          <a:ea typeface="Montserrat"/>
                          <a:cs typeface="Montserrat"/>
                          <a:sym typeface="Montserrat"/>
                        </a:rPr>
                        <a:t>Storyboard do processo da solução Sistema Check.</a:t>
                      </a:r>
                      <a:endParaRPr sz="800">
                        <a:latin typeface="Montserrat"/>
                        <a:ea typeface="Montserrat"/>
                        <a:cs typeface="Montserrat"/>
                        <a:sym typeface="Montserrat"/>
                      </a:endParaRPr>
                    </a:p>
                  </a:txBody>
                  <a:tcPr marT="63500" marB="63500" marR="63500" marL="63500"/>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6"/>
          <p:cNvSpPr/>
          <p:nvPr/>
        </p:nvSpPr>
        <p:spPr>
          <a:xfrm>
            <a:off x="0" y="1797750"/>
            <a:ext cx="6674400" cy="25056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6"/>
          <p:cNvSpPr txBox="1"/>
          <p:nvPr/>
        </p:nvSpPr>
        <p:spPr>
          <a:xfrm>
            <a:off x="1780575" y="5096113"/>
            <a:ext cx="4560000" cy="16272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A escolha partiu de várias motivações, são elas: </a:t>
            </a:r>
            <a:endParaRPr sz="1200">
              <a:solidFill>
                <a:schemeClr val="dk1"/>
              </a:solidFill>
              <a:latin typeface="Montserrat"/>
              <a:ea typeface="Montserrat"/>
              <a:cs typeface="Montserrat"/>
              <a:sym typeface="Montserrat"/>
            </a:endParaRPr>
          </a:p>
          <a:p>
            <a:pPr indent="-304800" lvl="0"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Segundo a própria fabricante, é indicado para usuários de 4 a 99 anos; </a:t>
            </a:r>
            <a:endParaRPr sz="1200">
              <a:solidFill>
                <a:schemeClr val="dk1"/>
              </a:solidFill>
              <a:latin typeface="Montserrat"/>
              <a:ea typeface="Montserrat"/>
              <a:cs typeface="Montserrat"/>
              <a:sym typeface="Montserrat"/>
            </a:endParaRPr>
          </a:p>
          <a:p>
            <a:pPr indent="-304800" lvl="0"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Sua forma de encaixe é uma boa solução para fixar os objetos em superfícies verticais;</a:t>
            </a:r>
            <a:endParaRPr sz="1200">
              <a:solidFill>
                <a:schemeClr val="dk1"/>
              </a:solidFill>
              <a:latin typeface="Montserrat"/>
              <a:ea typeface="Montserrat"/>
              <a:cs typeface="Montserrat"/>
              <a:sym typeface="Montserrat"/>
            </a:endParaRPr>
          </a:p>
          <a:p>
            <a:pPr indent="-304800" lvl="0"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Os blocos de construção permitem muitas combinações, o que possibilita maior nível de personalização;</a:t>
            </a:r>
            <a:endParaRPr sz="1200">
              <a:solidFill>
                <a:schemeClr val="dk1"/>
              </a:solidFill>
              <a:latin typeface="Montserrat"/>
              <a:ea typeface="Montserrat"/>
              <a:cs typeface="Montserrat"/>
              <a:sym typeface="Montserrat"/>
            </a:endParaRPr>
          </a:p>
          <a:p>
            <a:pPr indent="-304800" lvl="0"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Tem ótimo custo benefício;</a:t>
            </a:r>
            <a:endParaRPr sz="1200">
              <a:solidFill>
                <a:schemeClr val="dk1"/>
              </a:solidFill>
              <a:latin typeface="Montserrat"/>
              <a:ea typeface="Montserrat"/>
              <a:cs typeface="Montserrat"/>
              <a:sym typeface="Montserrat"/>
            </a:endParaRPr>
          </a:p>
          <a:p>
            <a:pPr indent="-304800" lvl="0"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Possui dimensões boas para ser usada como Tag de identificação;</a:t>
            </a:r>
            <a:endParaRPr sz="1200">
              <a:solidFill>
                <a:schemeClr val="dk1"/>
              </a:solidFill>
              <a:latin typeface="Montserrat"/>
              <a:ea typeface="Montserrat"/>
              <a:cs typeface="Montserrat"/>
              <a:sym typeface="Montserrat"/>
            </a:endParaRPr>
          </a:p>
          <a:p>
            <a:pPr indent="-304800" lvl="0"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Diminui a aglomeração de pessoas ao possibilitar que várias partes se desagrupem no momento em que várias pessoas precisam acessar o artefato; </a:t>
            </a:r>
            <a:endParaRPr sz="1200">
              <a:solidFill>
                <a:schemeClr val="dk1"/>
              </a:solidFill>
              <a:latin typeface="Montserrat"/>
              <a:ea typeface="Montserrat"/>
              <a:cs typeface="Montserrat"/>
              <a:sym typeface="Montserrat"/>
            </a:endParaRPr>
          </a:p>
          <a:p>
            <a:pPr indent="-304800" lvl="0"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É possível instalar sensor nfc dentro do bloco.</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No tópico a seguir, será apresentada a prototipação que foi desenvolvida em cada etapa do processo.</a:t>
            </a:r>
            <a:endParaRPr sz="1200">
              <a:solidFill>
                <a:schemeClr val="dk1"/>
              </a:solidFill>
              <a:latin typeface="Montserrat"/>
              <a:ea typeface="Montserrat"/>
              <a:cs typeface="Montserrat"/>
              <a:sym typeface="Montserrat"/>
            </a:endParaRPr>
          </a:p>
          <a:p>
            <a:pPr indent="0" lvl="0" marL="0" rtl="0" algn="l">
              <a:lnSpc>
                <a:spcPct val="107916"/>
              </a:lnSpc>
              <a:spcBef>
                <a:spcPts val="0"/>
              </a:spcBef>
              <a:spcAft>
                <a:spcPts val="0"/>
              </a:spcAft>
              <a:buClr>
                <a:schemeClr val="dk1"/>
              </a:buClr>
              <a:buSzPts val="1100"/>
              <a:buFont typeface="Arial"/>
              <a:buNone/>
            </a:pPr>
            <a:r>
              <a:t/>
            </a:r>
            <a:endParaRPr b="1" sz="1200">
              <a:solidFill>
                <a:schemeClr val="dk1"/>
              </a:solidFill>
              <a:latin typeface="Montserrat"/>
              <a:ea typeface="Montserrat"/>
              <a:cs typeface="Montserrat"/>
              <a:sym typeface="Montserrat"/>
            </a:endParaRPr>
          </a:p>
          <a:p>
            <a:pPr indent="0" lvl="0" marL="0" rtl="0" algn="l">
              <a:lnSpc>
                <a:spcPct val="107916"/>
              </a:lnSpc>
              <a:spcBef>
                <a:spcPts val="800"/>
              </a:spcBef>
              <a:spcAft>
                <a:spcPts val="0"/>
              </a:spcAft>
              <a:buClr>
                <a:schemeClr val="dk1"/>
              </a:buClr>
              <a:buSzPts val="1100"/>
              <a:buFont typeface="Arial"/>
              <a:buNone/>
            </a:pPr>
            <a:r>
              <a:t/>
            </a:r>
            <a:endParaRPr b="1" sz="1200">
              <a:solidFill>
                <a:schemeClr val="dk1"/>
              </a:solidFill>
              <a:latin typeface="Montserrat"/>
              <a:ea typeface="Montserrat"/>
              <a:cs typeface="Montserrat"/>
              <a:sym typeface="Montserrat"/>
            </a:endParaRPr>
          </a:p>
          <a:p>
            <a:pPr indent="0" lvl="0" marL="0" rtl="0" algn="just">
              <a:spcBef>
                <a:spcPts val="800"/>
              </a:spcBef>
              <a:spcAft>
                <a:spcPts val="0"/>
              </a:spcAft>
              <a:buNone/>
            </a:pPr>
            <a:r>
              <a:t/>
            </a:r>
            <a:endParaRPr sz="1200">
              <a:solidFill>
                <a:srgbClr val="495052"/>
              </a:solidFill>
              <a:latin typeface="Montserrat"/>
              <a:ea typeface="Montserrat"/>
              <a:cs typeface="Montserrat"/>
              <a:sym typeface="Montserrat"/>
            </a:endParaRPr>
          </a:p>
        </p:txBody>
      </p:sp>
      <p:sp>
        <p:nvSpPr>
          <p:cNvPr id="501" name="Google Shape;501;p56"/>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502" name="Google Shape;502;p56"/>
          <p:cNvPicPr preferRelativeResize="0"/>
          <p:nvPr/>
        </p:nvPicPr>
        <p:blipFill>
          <a:blip r:embed="rId3">
            <a:alphaModFix/>
          </a:blip>
          <a:stretch>
            <a:fillRect/>
          </a:stretch>
        </p:blipFill>
        <p:spPr>
          <a:xfrm>
            <a:off x="304800" y="1788488"/>
            <a:ext cx="3781425" cy="2524125"/>
          </a:xfrm>
          <a:prstGeom prst="rect">
            <a:avLst/>
          </a:prstGeom>
          <a:noFill/>
          <a:ln>
            <a:noFill/>
          </a:ln>
        </p:spPr>
      </p:pic>
      <p:graphicFrame>
        <p:nvGraphicFramePr>
          <p:cNvPr id="503" name="Google Shape;503;p56"/>
          <p:cNvGraphicFramePr/>
          <p:nvPr/>
        </p:nvGraphicFramePr>
        <p:xfrm>
          <a:off x="184813" y="4432600"/>
          <a:ext cx="3000000" cy="3000000"/>
        </p:xfrm>
        <a:graphic>
          <a:graphicData uri="http://schemas.openxmlformats.org/drawingml/2006/table">
            <a:tbl>
              <a:tblPr>
                <a:noFill/>
                <a:tableStyleId>{8EB1F357-53F8-4A99-9398-124D341033B0}</a:tableStyleId>
              </a:tblPr>
              <a:tblGrid>
                <a:gridCol w="3638550"/>
                <a:gridCol w="382850"/>
              </a:tblGrid>
              <a:tr h="100000">
                <a:tc>
                  <a:txBody>
                    <a:bodyPr/>
                    <a:lstStyle/>
                    <a:p>
                      <a:pPr indent="0" lvl="0" marL="0" rtl="0" algn="ctr">
                        <a:spcBef>
                          <a:spcPts val="0"/>
                        </a:spcBef>
                        <a:spcAft>
                          <a:spcPts val="0"/>
                        </a:spcAft>
                        <a:buNone/>
                      </a:pPr>
                      <a:r>
                        <a:rPr lang="pt-BR" sz="1100">
                          <a:latin typeface="Montserrat"/>
                          <a:ea typeface="Montserrat"/>
                          <a:cs typeface="Montserrat"/>
                          <a:sym typeface="Montserrat"/>
                        </a:rPr>
                        <a:t>Blocos de encaixe.</a:t>
                      </a:r>
                      <a:endParaRPr sz="11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tc>
              </a:tr>
            </a:tbl>
          </a:graphicData>
        </a:graphic>
      </p:graphicFrame>
      <p:pic>
        <p:nvPicPr>
          <p:cNvPr id="504" name="Google Shape;504;p56"/>
          <p:cNvPicPr preferRelativeResize="0"/>
          <p:nvPr/>
        </p:nvPicPr>
        <p:blipFill rotWithShape="1">
          <a:blip r:embed="rId4">
            <a:alphaModFix/>
          </a:blip>
          <a:srcRect b="0" l="-7210" r="7210" t="0"/>
          <a:stretch/>
        </p:blipFill>
        <p:spPr>
          <a:xfrm>
            <a:off x="4206225" y="1453274"/>
            <a:ext cx="2114850" cy="2859363"/>
          </a:xfrm>
          <a:prstGeom prst="rect">
            <a:avLst/>
          </a:prstGeom>
          <a:noFill/>
          <a:ln>
            <a:noFill/>
          </a:ln>
        </p:spPr>
      </p:pic>
      <p:graphicFrame>
        <p:nvGraphicFramePr>
          <p:cNvPr id="505" name="Google Shape;505;p56"/>
          <p:cNvGraphicFramePr/>
          <p:nvPr/>
        </p:nvGraphicFramePr>
        <p:xfrm>
          <a:off x="4381825" y="4377975"/>
          <a:ext cx="3000000" cy="3000000"/>
        </p:xfrm>
        <a:graphic>
          <a:graphicData uri="http://schemas.openxmlformats.org/drawingml/2006/table">
            <a:tbl>
              <a:tblPr>
                <a:noFill/>
                <a:tableStyleId>{8EB1F357-53F8-4A99-9398-124D341033B0}</a:tableStyleId>
              </a:tblPr>
              <a:tblGrid>
                <a:gridCol w="1958750"/>
                <a:gridCol w="1117825"/>
              </a:tblGrid>
              <a:tr h="12700">
                <a:tc>
                  <a:txBody>
                    <a:bodyPr/>
                    <a:lstStyle/>
                    <a:p>
                      <a:pPr indent="0" lvl="0" marL="0" rtl="0" algn="ctr">
                        <a:spcBef>
                          <a:spcPts val="0"/>
                        </a:spcBef>
                        <a:spcAft>
                          <a:spcPts val="0"/>
                        </a:spcAft>
                        <a:buNone/>
                      </a:pPr>
                      <a:r>
                        <a:rPr lang="pt-BR" sz="1100">
                          <a:latin typeface="Montserrat"/>
                          <a:ea typeface="Montserrat"/>
                          <a:cs typeface="Montserrat"/>
                          <a:sym typeface="Montserrat"/>
                        </a:rPr>
                        <a:t>Base de construção de encaixe.</a:t>
                      </a:r>
                      <a:endParaRPr sz="11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7"/>
          <p:cNvSpPr/>
          <p:nvPr/>
        </p:nvSpPr>
        <p:spPr>
          <a:xfrm>
            <a:off x="0" y="25"/>
            <a:ext cx="7603200" cy="44949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7"/>
          <p:cNvSpPr txBox="1"/>
          <p:nvPr/>
        </p:nvSpPr>
        <p:spPr>
          <a:xfrm>
            <a:off x="1836000" y="1512000"/>
            <a:ext cx="48168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4200">
                <a:latin typeface="Montserrat"/>
                <a:ea typeface="Montserrat"/>
                <a:cs typeface="Montserrat"/>
                <a:sym typeface="Montserrat"/>
              </a:rPr>
              <a:t>5.</a:t>
            </a:r>
            <a:r>
              <a:rPr b="1" lang="pt-BR" sz="3500">
                <a:latin typeface="Montserrat"/>
                <a:ea typeface="Montserrat"/>
                <a:cs typeface="Montserrat"/>
                <a:sym typeface="Montserrat"/>
              </a:rPr>
              <a:t> </a:t>
            </a:r>
            <a:r>
              <a:rPr b="1" lang="pt-BR" sz="3600">
                <a:latin typeface="Montserrat"/>
                <a:ea typeface="Montserrat"/>
                <a:cs typeface="Montserrat"/>
                <a:sym typeface="Montserrat"/>
              </a:rPr>
              <a:t>PROTOTIPAÇÃO</a:t>
            </a:r>
            <a:endParaRPr b="1" sz="3600">
              <a:latin typeface="Montserrat"/>
              <a:ea typeface="Montserrat"/>
              <a:cs typeface="Montserrat"/>
              <a:sym typeface="Montserrat"/>
            </a:endParaRPr>
          </a:p>
        </p:txBody>
      </p:sp>
      <p:sp>
        <p:nvSpPr>
          <p:cNvPr id="512" name="Google Shape;512;p57"/>
          <p:cNvSpPr txBox="1"/>
          <p:nvPr/>
        </p:nvSpPr>
        <p:spPr>
          <a:xfrm>
            <a:off x="1836000" y="44292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3600">
                <a:latin typeface="Montserrat"/>
                <a:ea typeface="Montserrat"/>
                <a:cs typeface="Montserrat"/>
                <a:sym typeface="Montserrat"/>
              </a:rPr>
              <a:t>5.1 ETAPA 1</a:t>
            </a:r>
            <a:endParaRPr b="1" sz="3600">
              <a:latin typeface="Montserrat"/>
              <a:ea typeface="Montserrat"/>
              <a:cs typeface="Montserrat"/>
              <a:sym typeface="Montserrat"/>
            </a:endParaRPr>
          </a:p>
        </p:txBody>
      </p:sp>
      <p:sp>
        <p:nvSpPr>
          <p:cNvPr id="513" name="Google Shape;513;p57"/>
          <p:cNvSpPr txBox="1"/>
          <p:nvPr/>
        </p:nvSpPr>
        <p:spPr>
          <a:xfrm>
            <a:off x="1878000" y="2235000"/>
            <a:ext cx="4476000" cy="19008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Como já foi apresentada anteriormente, a proposta de solução da equipe Check consiste em etapas com diferentes processos e necessidades de prototipação. Devido à condição atual de isolamento social devido à pandemia, não foi possível desenvolver protótipos físicos, mas foram desenvolvidos de forma virtual através de modelagem 3D. A seguir, a apresentação das etapas e o que foi desenvolvido em cada que permitisse posterior teste e validação dos usuários.</a:t>
            </a:r>
            <a:endParaRPr sz="12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rgbClr val="495052"/>
              </a:solidFill>
              <a:latin typeface="Montserrat"/>
              <a:ea typeface="Montserrat"/>
              <a:cs typeface="Montserrat"/>
              <a:sym typeface="Montserrat"/>
            </a:endParaRPr>
          </a:p>
        </p:txBody>
      </p:sp>
      <p:sp>
        <p:nvSpPr>
          <p:cNvPr id="514" name="Google Shape;514;p57"/>
          <p:cNvSpPr txBox="1"/>
          <p:nvPr/>
        </p:nvSpPr>
        <p:spPr>
          <a:xfrm>
            <a:off x="1878000" y="5130600"/>
            <a:ext cx="4476000" cy="945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Nesta etapa é feito cadastramento das informações acadêmicas básicas dos alunos em uma interface web, foi prototipado o CRUD e o Wireframe da interface web a ser utilizado.</a:t>
            </a:r>
            <a:endParaRPr sz="1200">
              <a:solidFill>
                <a:srgbClr val="495052"/>
              </a:solidFill>
              <a:latin typeface="Montserrat"/>
              <a:ea typeface="Montserrat"/>
              <a:cs typeface="Montserrat"/>
              <a:sym typeface="Montserrat"/>
            </a:endParaRPr>
          </a:p>
        </p:txBody>
      </p:sp>
      <p:sp>
        <p:nvSpPr>
          <p:cNvPr id="515" name="Google Shape;515;p57"/>
          <p:cNvSpPr txBox="1"/>
          <p:nvPr/>
        </p:nvSpPr>
        <p:spPr>
          <a:xfrm>
            <a:off x="1836010" y="60732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400">
                <a:latin typeface="Montserrat"/>
                <a:ea typeface="Montserrat"/>
                <a:cs typeface="Montserrat"/>
                <a:sym typeface="Montserrat"/>
              </a:rPr>
              <a:t>5.1.1 CRUD</a:t>
            </a:r>
            <a:endParaRPr b="1" sz="2400">
              <a:latin typeface="Montserrat"/>
              <a:ea typeface="Montserrat"/>
              <a:cs typeface="Montserrat"/>
              <a:sym typeface="Montserrat"/>
            </a:endParaRPr>
          </a:p>
        </p:txBody>
      </p:sp>
      <p:sp>
        <p:nvSpPr>
          <p:cNvPr id="516" name="Google Shape;516;p57"/>
          <p:cNvSpPr txBox="1"/>
          <p:nvPr/>
        </p:nvSpPr>
        <p:spPr>
          <a:xfrm>
            <a:off x="2006400" y="6515725"/>
            <a:ext cx="4476000" cy="31725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O crud é um sistema de cadastro no qual há opções de criar, alterar, deletar e ler dados armazenados pelo usuário. Foi desenvolvido esse sistema  por meio da linguagem de programação Python , teve como objetivo principal fazer o cadastro dos alunos (CESAR School já possui os mesmos) com as seguintes informações básicas: </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Nome</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Matrícula</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Curso</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Período</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Tuma</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Tag NFC</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O grande diferencial é  na parte do armazenamento das informações do aluno o número de sua Tag NFC , como nova informação (CESAR school ainda não possui)  que seria implementada pelo CRUD.  Será melhor abordado na parte de “Codificação”.</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p:txBody>
      </p:sp>
      <p:sp>
        <p:nvSpPr>
          <p:cNvPr id="517" name="Google Shape;517;p57"/>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8"/>
          <p:cNvSpPr/>
          <p:nvPr/>
        </p:nvSpPr>
        <p:spPr>
          <a:xfrm>
            <a:off x="-43200" y="5462150"/>
            <a:ext cx="7603200" cy="3048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8"/>
          <p:cNvSpPr/>
          <p:nvPr/>
        </p:nvSpPr>
        <p:spPr>
          <a:xfrm>
            <a:off x="0" y="2720000"/>
            <a:ext cx="7560000" cy="20625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8"/>
          <p:cNvSpPr txBox="1"/>
          <p:nvPr/>
        </p:nvSpPr>
        <p:spPr>
          <a:xfrm>
            <a:off x="1836000" y="1577400"/>
            <a:ext cx="4560000" cy="491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400">
                <a:latin typeface="Montserrat"/>
                <a:ea typeface="Montserrat"/>
                <a:cs typeface="Montserrat"/>
                <a:sym typeface="Montserrat"/>
              </a:rPr>
              <a:t>5.1.2 WIREFRAME</a:t>
            </a:r>
            <a:endParaRPr b="1" sz="2400">
              <a:latin typeface="Montserrat"/>
              <a:ea typeface="Montserrat"/>
              <a:cs typeface="Montserrat"/>
              <a:sym typeface="Montserrat"/>
            </a:endParaRPr>
          </a:p>
        </p:txBody>
      </p:sp>
      <p:sp>
        <p:nvSpPr>
          <p:cNvPr id="525" name="Google Shape;525;p58"/>
          <p:cNvSpPr txBox="1"/>
          <p:nvPr/>
        </p:nvSpPr>
        <p:spPr>
          <a:xfrm>
            <a:off x="2006400" y="2019925"/>
            <a:ext cx="4476000" cy="6801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Foi desenvolvido na ferramenta Jamboard o wireframe de baixa fidelidade da interface web de cadastramento do Sistema proposto.</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p:txBody>
      </p:sp>
      <p:pic>
        <p:nvPicPr>
          <p:cNvPr id="526" name="Google Shape;526;p58"/>
          <p:cNvPicPr preferRelativeResize="0"/>
          <p:nvPr/>
        </p:nvPicPr>
        <p:blipFill>
          <a:blip r:embed="rId3">
            <a:alphaModFix/>
          </a:blip>
          <a:stretch>
            <a:fillRect/>
          </a:stretch>
        </p:blipFill>
        <p:spPr>
          <a:xfrm>
            <a:off x="2006400" y="2796200"/>
            <a:ext cx="4323600" cy="1789838"/>
          </a:xfrm>
          <a:prstGeom prst="rect">
            <a:avLst/>
          </a:prstGeom>
          <a:noFill/>
          <a:ln>
            <a:noFill/>
          </a:ln>
        </p:spPr>
      </p:pic>
      <p:sp>
        <p:nvSpPr>
          <p:cNvPr id="527" name="Google Shape;527;p58"/>
          <p:cNvSpPr txBox="1"/>
          <p:nvPr/>
        </p:nvSpPr>
        <p:spPr>
          <a:xfrm>
            <a:off x="2006400" y="4802475"/>
            <a:ext cx="4476000" cy="11871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Foi desenvolvido na ferramenta Figma o wireframe de média fidelidade da interface web de cadastramento do Sistema proposto.</a:t>
            </a:r>
            <a:endParaRPr sz="1100">
              <a:solidFill>
                <a:schemeClr val="dk1"/>
              </a:solidFill>
              <a:latin typeface="Montserrat"/>
              <a:ea typeface="Montserrat"/>
              <a:cs typeface="Montserrat"/>
              <a:sym typeface="Montserrat"/>
            </a:endParaRPr>
          </a:p>
        </p:txBody>
      </p:sp>
      <p:pic>
        <p:nvPicPr>
          <p:cNvPr id="528" name="Google Shape;528;p58"/>
          <p:cNvPicPr preferRelativeResize="0"/>
          <p:nvPr/>
        </p:nvPicPr>
        <p:blipFill>
          <a:blip r:embed="rId4">
            <a:alphaModFix/>
          </a:blip>
          <a:stretch>
            <a:fillRect/>
          </a:stretch>
        </p:blipFill>
        <p:spPr>
          <a:xfrm>
            <a:off x="2127600" y="5559600"/>
            <a:ext cx="4268400" cy="2712275"/>
          </a:xfrm>
          <a:prstGeom prst="rect">
            <a:avLst/>
          </a:prstGeom>
          <a:noFill/>
          <a:ln>
            <a:noFill/>
          </a:ln>
        </p:spPr>
      </p:pic>
      <p:sp>
        <p:nvSpPr>
          <p:cNvPr id="529" name="Google Shape;529;p58"/>
          <p:cNvSpPr txBox="1"/>
          <p:nvPr/>
        </p:nvSpPr>
        <p:spPr>
          <a:xfrm>
            <a:off x="1878000" y="8553150"/>
            <a:ext cx="4476000" cy="12876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Na proposta de interface web, visa-se fazer uma interface do cadastro mais acessível para o daltônico, usando uma paleta de cores azul e branca para ser usada o mínimo de contraste possível sendo mais favorável para a legibilidade, gerando a melhor experiência possível para os usuários.</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p:txBody>
      </p:sp>
      <p:sp>
        <p:nvSpPr>
          <p:cNvPr id="530" name="Google Shape;530;p58"/>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531" name="Google Shape;531;p58"/>
          <p:cNvSpPr txBox="1"/>
          <p:nvPr/>
        </p:nvSpPr>
        <p:spPr>
          <a:xfrm>
            <a:off x="2006250" y="4519300"/>
            <a:ext cx="43236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000">
                <a:solidFill>
                  <a:srgbClr val="495052"/>
                </a:solidFill>
                <a:latin typeface="Montserrat"/>
                <a:ea typeface="Montserrat"/>
                <a:cs typeface="Montserrat"/>
                <a:sym typeface="Montserrat"/>
              </a:rPr>
              <a:t>Captura de tela do Wireframe feito no Jamboard.</a:t>
            </a:r>
            <a:endParaRPr sz="1000">
              <a:latin typeface="Montserrat"/>
              <a:ea typeface="Montserrat"/>
              <a:cs typeface="Montserrat"/>
              <a:sym typeface="Montserrat"/>
            </a:endParaRPr>
          </a:p>
        </p:txBody>
      </p:sp>
      <p:sp>
        <p:nvSpPr>
          <p:cNvPr id="532" name="Google Shape;532;p58"/>
          <p:cNvSpPr txBox="1"/>
          <p:nvPr/>
        </p:nvSpPr>
        <p:spPr>
          <a:xfrm>
            <a:off x="2127600" y="8253100"/>
            <a:ext cx="42684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000">
                <a:solidFill>
                  <a:srgbClr val="495052"/>
                </a:solidFill>
                <a:latin typeface="Montserrat"/>
                <a:ea typeface="Montserrat"/>
                <a:cs typeface="Montserrat"/>
                <a:sym typeface="Montserrat"/>
              </a:rPr>
              <a:t>Captura de tela do Wireframe feito no Figma.</a:t>
            </a:r>
            <a:endParaRPr sz="1000">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9"/>
          <p:cNvSpPr/>
          <p:nvPr/>
        </p:nvSpPr>
        <p:spPr>
          <a:xfrm>
            <a:off x="-101600" y="7249375"/>
            <a:ext cx="7661700" cy="24036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9"/>
          <p:cNvSpPr txBox="1"/>
          <p:nvPr/>
        </p:nvSpPr>
        <p:spPr>
          <a:xfrm>
            <a:off x="1836000" y="15336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3600">
                <a:latin typeface="Montserrat"/>
                <a:ea typeface="Montserrat"/>
                <a:cs typeface="Montserrat"/>
                <a:sym typeface="Montserrat"/>
              </a:rPr>
              <a:t>5.2 ETAPA 2</a:t>
            </a:r>
            <a:endParaRPr b="1" sz="3600">
              <a:latin typeface="Montserrat"/>
              <a:ea typeface="Montserrat"/>
              <a:cs typeface="Montserrat"/>
              <a:sym typeface="Montserrat"/>
            </a:endParaRPr>
          </a:p>
        </p:txBody>
      </p:sp>
      <p:sp>
        <p:nvSpPr>
          <p:cNvPr id="539" name="Google Shape;539;p59"/>
          <p:cNvSpPr txBox="1"/>
          <p:nvPr/>
        </p:nvSpPr>
        <p:spPr>
          <a:xfrm>
            <a:off x="1878000" y="2235000"/>
            <a:ext cx="4476000" cy="945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A fase consiste em um processo em que o aluno chega na aula e fixa sua Tag NFC no Tagário (suporte) e o professor faz o escaneamento com um Leitor NFC, registrando a presença dos alunos. </a:t>
            </a:r>
            <a:br>
              <a:rPr lang="pt-BR" sz="1100">
                <a:solidFill>
                  <a:schemeClr val="dk1"/>
                </a:solidFill>
                <a:latin typeface="Montserrat"/>
                <a:ea typeface="Montserrat"/>
                <a:cs typeface="Montserrat"/>
                <a:sym typeface="Montserrat"/>
              </a:rPr>
            </a:br>
            <a:r>
              <a:rPr lang="pt-BR" sz="1100">
                <a:solidFill>
                  <a:schemeClr val="dk1"/>
                </a:solidFill>
                <a:latin typeface="Montserrat"/>
                <a:ea typeface="Montserrat"/>
                <a:cs typeface="Montserrat"/>
                <a:sym typeface="Montserrat"/>
              </a:rPr>
              <a:t>	Para uma explicação ilustrativa do processo foi produzido um vídeo no formato stop motion, com o seguinte link para acesso:  https://drive.google.com/open?id=17-V4MBSVDx631iATf1rnqpvE-oxduW2P</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Por ser um processo que necessita de artefatos físicos e que devido à situação atual de pandemia não foi possível desenvolvê-los, foi desenvolvida a modelagem 3D dos mesmos. A seguir, os modelos tridimensionais dos artefatos utilizados e suas respectivas funções no processo de solução proposto.</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p:txBody>
      </p:sp>
      <p:sp>
        <p:nvSpPr>
          <p:cNvPr id="540" name="Google Shape;540;p59"/>
          <p:cNvSpPr txBox="1"/>
          <p:nvPr/>
        </p:nvSpPr>
        <p:spPr>
          <a:xfrm>
            <a:off x="1836010" y="53874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400">
                <a:latin typeface="Montserrat"/>
                <a:ea typeface="Montserrat"/>
                <a:cs typeface="Montserrat"/>
                <a:sym typeface="Montserrat"/>
              </a:rPr>
              <a:t>TAGS NFC</a:t>
            </a:r>
            <a:endParaRPr b="1" sz="2400">
              <a:latin typeface="Montserrat"/>
              <a:ea typeface="Montserrat"/>
              <a:cs typeface="Montserrat"/>
              <a:sym typeface="Montserrat"/>
            </a:endParaRPr>
          </a:p>
        </p:txBody>
      </p:sp>
      <p:sp>
        <p:nvSpPr>
          <p:cNvPr id="541" name="Google Shape;541;p59"/>
          <p:cNvSpPr txBox="1"/>
          <p:nvPr/>
        </p:nvSpPr>
        <p:spPr>
          <a:xfrm>
            <a:off x="2006400" y="5829925"/>
            <a:ext cx="4476000" cy="13788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Cada aluno da CESAR School possuiria uma com suas informações acadêmicas básicas. Em forma de blocos de Lego, com uma alça para prender em um chaveiro no crachá e facilitar a retirada do Tagário. No bloco superior seria fixado o sensor NFC e o bloco inferior serviria apenas para fixação no Tagário.</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p:txBody>
      </p:sp>
      <p:pic>
        <p:nvPicPr>
          <p:cNvPr id="542" name="Google Shape;542;p59"/>
          <p:cNvPicPr preferRelativeResize="0"/>
          <p:nvPr/>
        </p:nvPicPr>
        <p:blipFill rotWithShape="1">
          <a:blip r:embed="rId3">
            <a:alphaModFix/>
          </a:blip>
          <a:srcRect b="12991" l="0" r="0" t="19939"/>
          <a:stretch/>
        </p:blipFill>
        <p:spPr>
          <a:xfrm>
            <a:off x="984413" y="7353250"/>
            <a:ext cx="5591175" cy="2114550"/>
          </a:xfrm>
          <a:prstGeom prst="rect">
            <a:avLst/>
          </a:prstGeom>
          <a:noFill/>
          <a:ln>
            <a:noFill/>
          </a:ln>
        </p:spPr>
      </p:pic>
      <p:sp>
        <p:nvSpPr>
          <p:cNvPr id="543" name="Google Shape;543;p59"/>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544" name="Google Shape;544;p59"/>
          <p:cNvSpPr txBox="1"/>
          <p:nvPr/>
        </p:nvSpPr>
        <p:spPr>
          <a:xfrm>
            <a:off x="984425" y="9396100"/>
            <a:ext cx="55911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pt-BR" sz="800">
                <a:solidFill>
                  <a:schemeClr val="dk1"/>
                </a:solidFill>
                <a:latin typeface="Montserrat"/>
                <a:ea typeface="Montserrat"/>
                <a:cs typeface="Montserrat"/>
                <a:sym typeface="Montserrat"/>
              </a:rPr>
              <a:t>Modelagem 3D das Tags NFC propostas</a:t>
            </a:r>
            <a:endParaRPr sz="1000">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0"/>
          <p:cNvSpPr/>
          <p:nvPr/>
        </p:nvSpPr>
        <p:spPr>
          <a:xfrm>
            <a:off x="-43200" y="2983625"/>
            <a:ext cx="7603200" cy="26598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0"/>
          <p:cNvSpPr txBox="1"/>
          <p:nvPr/>
        </p:nvSpPr>
        <p:spPr>
          <a:xfrm>
            <a:off x="1836010" y="14250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400">
                <a:latin typeface="Montserrat"/>
                <a:ea typeface="Montserrat"/>
                <a:cs typeface="Montserrat"/>
                <a:sym typeface="Montserrat"/>
              </a:rPr>
              <a:t>LEITOR NFC</a:t>
            </a:r>
            <a:endParaRPr b="1" sz="2400">
              <a:latin typeface="Montserrat"/>
              <a:ea typeface="Montserrat"/>
              <a:cs typeface="Montserrat"/>
              <a:sym typeface="Montserrat"/>
            </a:endParaRPr>
          </a:p>
        </p:txBody>
      </p:sp>
      <p:sp>
        <p:nvSpPr>
          <p:cNvPr id="551" name="Google Shape;551;p60"/>
          <p:cNvSpPr txBox="1"/>
          <p:nvPr/>
        </p:nvSpPr>
        <p:spPr>
          <a:xfrm>
            <a:off x="2006400" y="1867525"/>
            <a:ext cx="4476000" cy="1080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Utilizado pelos professores para escanear as Tags NFC dos alunos que serão fixadas no Tagário. Haveria um por sala de aula. O Leitor NFC reconhece o número das tags e com isso envia os dados para o Sistema que posteriormente fará a compilação dos dados em forma de planilha.</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p:txBody>
      </p:sp>
      <p:pic>
        <p:nvPicPr>
          <p:cNvPr id="552" name="Google Shape;552;p60"/>
          <p:cNvPicPr preferRelativeResize="0"/>
          <p:nvPr/>
        </p:nvPicPr>
        <p:blipFill rotWithShape="1">
          <a:blip r:embed="rId3">
            <a:alphaModFix/>
          </a:blip>
          <a:srcRect b="23566" l="3988" r="14452" t="18730"/>
          <a:stretch/>
        </p:blipFill>
        <p:spPr>
          <a:xfrm>
            <a:off x="670800" y="3047188"/>
            <a:ext cx="6187800" cy="2468708"/>
          </a:xfrm>
          <a:prstGeom prst="rect">
            <a:avLst/>
          </a:prstGeom>
          <a:noFill/>
          <a:ln>
            <a:noFill/>
          </a:ln>
        </p:spPr>
      </p:pic>
      <p:sp>
        <p:nvSpPr>
          <p:cNvPr id="553" name="Google Shape;553;p60"/>
          <p:cNvSpPr/>
          <p:nvPr/>
        </p:nvSpPr>
        <p:spPr>
          <a:xfrm>
            <a:off x="-43200" y="7380625"/>
            <a:ext cx="7603200" cy="25272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0"/>
          <p:cNvSpPr txBox="1"/>
          <p:nvPr/>
        </p:nvSpPr>
        <p:spPr>
          <a:xfrm>
            <a:off x="1836010" y="5861413"/>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400">
                <a:latin typeface="Montserrat"/>
                <a:ea typeface="Montserrat"/>
                <a:cs typeface="Montserrat"/>
                <a:sym typeface="Montserrat"/>
              </a:rPr>
              <a:t>BASE “MESA” DO TAGÁRIO</a:t>
            </a:r>
            <a:endParaRPr b="1" sz="2400">
              <a:latin typeface="Montserrat"/>
              <a:ea typeface="Montserrat"/>
              <a:cs typeface="Montserrat"/>
              <a:sym typeface="Montserrat"/>
            </a:endParaRPr>
          </a:p>
        </p:txBody>
      </p:sp>
      <p:sp>
        <p:nvSpPr>
          <p:cNvPr id="555" name="Google Shape;555;p60"/>
          <p:cNvSpPr txBox="1"/>
          <p:nvPr/>
        </p:nvSpPr>
        <p:spPr>
          <a:xfrm>
            <a:off x="2006400" y="6380138"/>
            <a:ext cx="4476000" cy="1080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Peça de fixação de Tags NFC que se fixa no Tagário e pode ser tirada para facilitar a devolução aos alunos. Representa uma mesa da sala de aula em que os alunos sentam.</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p:txBody>
      </p:sp>
      <p:pic>
        <p:nvPicPr>
          <p:cNvPr id="556" name="Google Shape;556;p60"/>
          <p:cNvPicPr preferRelativeResize="0"/>
          <p:nvPr/>
        </p:nvPicPr>
        <p:blipFill>
          <a:blip r:embed="rId4">
            <a:alphaModFix/>
          </a:blip>
          <a:stretch>
            <a:fillRect/>
          </a:stretch>
        </p:blipFill>
        <p:spPr>
          <a:xfrm>
            <a:off x="143213" y="7533015"/>
            <a:ext cx="3553148" cy="2000175"/>
          </a:xfrm>
          <a:prstGeom prst="rect">
            <a:avLst/>
          </a:prstGeom>
          <a:noFill/>
          <a:ln>
            <a:noFill/>
          </a:ln>
        </p:spPr>
      </p:pic>
      <p:pic>
        <p:nvPicPr>
          <p:cNvPr id="557" name="Google Shape;557;p60"/>
          <p:cNvPicPr preferRelativeResize="0"/>
          <p:nvPr/>
        </p:nvPicPr>
        <p:blipFill>
          <a:blip r:embed="rId5">
            <a:alphaModFix/>
          </a:blip>
          <a:stretch>
            <a:fillRect/>
          </a:stretch>
        </p:blipFill>
        <p:spPr>
          <a:xfrm>
            <a:off x="3863639" y="7533015"/>
            <a:ext cx="3553148" cy="2000175"/>
          </a:xfrm>
          <a:prstGeom prst="rect">
            <a:avLst/>
          </a:prstGeom>
          <a:noFill/>
          <a:ln>
            <a:noFill/>
          </a:ln>
        </p:spPr>
      </p:pic>
      <p:sp>
        <p:nvSpPr>
          <p:cNvPr id="558" name="Google Shape;558;p60"/>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559" name="Google Shape;559;p60"/>
          <p:cNvSpPr txBox="1"/>
          <p:nvPr/>
        </p:nvSpPr>
        <p:spPr>
          <a:xfrm>
            <a:off x="670800" y="5346000"/>
            <a:ext cx="61878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00">
                <a:solidFill>
                  <a:schemeClr val="dk1"/>
                </a:solidFill>
                <a:latin typeface="Montserrat"/>
                <a:ea typeface="Montserrat"/>
                <a:cs typeface="Montserrat"/>
                <a:sym typeface="Montserrat"/>
              </a:rPr>
              <a:t>Modelagem 3D do Leitor NFC.</a:t>
            </a:r>
            <a:endParaRPr sz="1000">
              <a:latin typeface="Montserrat"/>
              <a:ea typeface="Montserrat"/>
              <a:cs typeface="Montserrat"/>
              <a:sym typeface="Montserrat"/>
            </a:endParaRPr>
          </a:p>
        </p:txBody>
      </p:sp>
      <p:sp>
        <p:nvSpPr>
          <p:cNvPr id="560" name="Google Shape;560;p60"/>
          <p:cNvSpPr txBox="1"/>
          <p:nvPr/>
        </p:nvSpPr>
        <p:spPr>
          <a:xfrm>
            <a:off x="143225" y="9574525"/>
            <a:ext cx="35532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00">
                <a:latin typeface="Montserrat"/>
                <a:ea typeface="Montserrat"/>
                <a:cs typeface="Montserrat"/>
                <a:sym typeface="Montserrat"/>
              </a:rPr>
              <a:t>Modelagem 3D da Base “Mesa” do Tagário proposta.</a:t>
            </a:r>
            <a:endParaRPr sz="800">
              <a:latin typeface="Montserrat"/>
              <a:ea typeface="Montserrat"/>
              <a:cs typeface="Montserrat"/>
              <a:sym typeface="Montserrat"/>
            </a:endParaRPr>
          </a:p>
          <a:p>
            <a:pPr indent="0" lvl="0" marL="0" rtl="0" algn="ctr">
              <a:spcBef>
                <a:spcPts val="0"/>
              </a:spcBef>
              <a:spcAft>
                <a:spcPts val="0"/>
              </a:spcAft>
              <a:buNone/>
            </a:pPr>
            <a:r>
              <a:t/>
            </a:r>
            <a:endParaRPr sz="800">
              <a:solidFill>
                <a:schemeClr val="dk1"/>
              </a:solidFill>
              <a:latin typeface="Montserrat"/>
              <a:ea typeface="Montserrat"/>
              <a:cs typeface="Montserrat"/>
              <a:sym typeface="Montserrat"/>
            </a:endParaRPr>
          </a:p>
        </p:txBody>
      </p:sp>
      <p:sp>
        <p:nvSpPr>
          <p:cNvPr id="561" name="Google Shape;561;p60"/>
          <p:cNvSpPr txBox="1"/>
          <p:nvPr/>
        </p:nvSpPr>
        <p:spPr>
          <a:xfrm>
            <a:off x="3863613" y="9574525"/>
            <a:ext cx="35532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00">
                <a:latin typeface="Montserrat"/>
                <a:ea typeface="Montserrat"/>
                <a:cs typeface="Montserrat"/>
                <a:sym typeface="Montserrat"/>
              </a:rPr>
              <a:t>Modelagem 3D da Base “Mesa” do Tagário com Tags NFC fixadas.</a:t>
            </a:r>
            <a:endParaRPr sz="800">
              <a:latin typeface="Montserrat"/>
              <a:ea typeface="Montserrat"/>
              <a:cs typeface="Montserrat"/>
              <a:sym typeface="Montserrat"/>
            </a:endParaRPr>
          </a:p>
          <a:p>
            <a:pPr indent="0" lvl="0" marL="0" rtl="0" algn="ctr">
              <a:spcBef>
                <a:spcPts val="0"/>
              </a:spcBef>
              <a:spcAft>
                <a:spcPts val="0"/>
              </a:spcAft>
              <a:buNone/>
            </a:pPr>
            <a:r>
              <a:t/>
            </a:r>
            <a:endParaRPr sz="800">
              <a:solidFill>
                <a:schemeClr val="dk1"/>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1"/>
          <p:cNvSpPr/>
          <p:nvPr/>
        </p:nvSpPr>
        <p:spPr>
          <a:xfrm>
            <a:off x="10200" y="3877200"/>
            <a:ext cx="7603200" cy="68910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7" name="Google Shape;567;p61"/>
          <p:cNvPicPr preferRelativeResize="0"/>
          <p:nvPr/>
        </p:nvPicPr>
        <p:blipFill rotWithShape="1">
          <a:blip r:embed="rId3">
            <a:alphaModFix/>
          </a:blip>
          <a:srcRect b="14550" l="764" r="-69" t="12440"/>
          <a:stretch/>
        </p:blipFill>
        <p:spPr>
          <a:xfrm>
            <a:off x="10200" y="6986600"/>
            <a:ext cx="7603200" cy="3435400"/>
          </a:xfrm>
          <a:prstGeom prst="rect">
            <a:avLst/>
          </a:prstGeom>
          <a:noFill/>
          <a:ln>
            <a:noFill/>
          </a:ln>
        </p:spPr>
      </p:pic>
      <p:sp>
        <p:nvSpPr>
          <p:cNvPr id="568" name="Google Shape;568;p61"/>
          <p:cNvSpPr txBox="1"/>
          <p:nvPr/>
        </p:nvSpPr>
        <p:spPr>
          <a:xfrm>
            <a:off x="1836010" y="15774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400">
                <a:latin typeface="Montserrat"/>
                <a:ea typeface="Montserrat"/>
                <a:cs typeface="Montserrat"/>
                <a:sym typeface="Montserrat"/>
              </a:rPr>
              <a:t>TAGÁRIO</a:t>
            </a:r>
            <a:endParaRPr b="1" sz="2400">
              <a:latin typeface="Montserrat"/>
              <a:ea typeface="Montserrat"/>
              <a:cs typeface="Montserrat"/>
              <a:sym typeface="Montserrat"/>
            </a:endParaRPr>
          </a:p>
        </p:txBody>
      </p:sp>
      <p:sp>
        <p:nvSpPr>
          <p:cNvPr id="569" name="Google Shape;569;p61"/>
          <p:cNvSpPr txBox="1"/>
          <p:nvPr/>
        </p:nvSpPr>
        <p:spPr>
          <a:xfrm>
            <a:off x="2006400" y="2019925"/>
            <a:ext cx="4476000" cy="13788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Superfície de fixação em forma de "encaixe Lego" para fixação das bases (em amarelo) que serão fixadas as Tags NFC dos alunos. Apresenta um contorno (em laranja) que serve de guia de "planta baixa" da sala de aula em que está localizado. Haveria um por sala de aula.</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O Tagário será único em cada sala de aula da CESAR School, por representar o formato da sala na planta-baixa e a quantidade respectiva de mesas, facilita a visualização do professor e diminui a possibilidade de fraudes.</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p:txBody>
      </p:sp>
      <p:pic>
        <p:nvPicPr>
          <p:cNvPr id="570" name="Google Shape;570;p61"/>
          <p:cNvPicPr preferRelativeResize="0"/>
          <p:nvPr/>
        </p:nvPicPr>
        <p:blipFill rotWithShape="1">
          <a:blip r:embed="rId4">
            <a:alphaModFix/>
          </a:blip>
          <a:srcRect b="12082" l="29132" r="27256" t="9969"/>
          <a:stretch/>
        </p:blipFill>
        <p:spPr>
          <a:xfrm>
            <a:off x="1112400" y="3967663"/>
            <a:ext cx="2800912" cy="2451875"/>
          </a:xfrm>
          <a:prstGeom prst="rect">
            <a:avLst/>
          </a:prstGeom>
          <a:noFill/>
          <a:ln>
            <a:noFill/>
          </a:ln>
        </p:spPr>
      </p:pic>
      <p:pic>
        <p:nvPicPr>
          <p:cNvPr id="571" name="Google Shape;571;p61"/>
          <p:cNvPicPr preferRelativeResize="0"/>
          <p:nvPr/>
        </p:nvPicPr>
        <p:blipFill rotWithShape="1">
          <a:blip r:embed="rId5">
            <a:alphaModFix/>
          </a:blip>
          <a:srcRect b="10026" l="15382" r="11190" t="10652"/>
          <a:stretch/>
        </p:blipFill>
        <p:spPr>
          <a:xfrm>
            <a:off x="4118000" y="4379815"/>
            <a:ext cx="2971800" cy="1932381"/>
          </a:xfrm>
          <a:prstGeom prst="rect">
            <a:avLst/>
          </a:prstGeom>
          <a:noFill/>
          <a:ln>
            <a:noFill/>
          </a:ln>
        </p:spPr>
      </p:pic>
      <p:sp>
        <p:nvSpPr>
          <p:cNvPr id="572" name="Google Shape;572;p61"/>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573" name="Google Shape;573;p61"/>
          <p:cNvSpPr txBox="1"/>
          <p:nvPr/>
        </p:nvSpPr>
        <p:spPr>
          <a:xfrm>
            <a:off x="1112400" y="6412800"/>
            <a:ext cx="28008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00">
                <a:latin typeface="Montserrat"/>
                <a:ea typeface="Montserrat"/>
                <a:cs typeface="Montserrat"/>
                <a:sym typeface="Montserrat"/>
              </a:rPr>
              <a:t>Modelagem 3D do Tagário proposto com as “mesas” e Tags NFC fixadas.</a:t>
            </a:r>
            <a:endParaRPr sz="800">
              <a:latin typeface="Montserrat"/>
              <a:ea typeface="Montserrat"/>
              <a:cs typeface="Montserrat"/>
              <a:sym typeface="Montserrat"/>
            </a:endParaRPr>
          </a:p>
          <a:p>
            <a:pPr indent="0" lvl="0" marL="0" rtl="0" algn="ctr">
              <a:spcBef>
                <a:spcPts val="0"/>
              </a:spcBef>
              <a:spcAft>
                <a:spcPts val="0"/>
              </a:spcAft>
              <a:buNone/>
            </a:pPr>
            <a:r>
              <a:t/>
            </a:r>
            <a:endParaRPr sz="800">
              <a:solidFill>
                <a:schemeClr val="dk1"/>
              </a:solidFill>
              <a:latin typeface="Montserrat"/>
              <a:ea typeface="Montserrat"/>
              <a:cs typeface="Montserrat"/>
              <a:sym typeface="Montserrat"/>
            </a:endParaRPr>
          </a:p>
        </p:txBody>
      </p:sp>
      <p:sp>
        <p:nvSpPr>
          <p:cNvPr id="574" name="Google Shape;574;p61"/>
          <p:cNvSpPr txBox="1"/>
          <p:nvPr/>
        </p:nvSpPr>
        <p:spPr>
          <a:xfrm>
            <a:off x="4033125" y="6412800"/>
            <a:ext cx="29718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00">
                <a:latin typeface="Montserrat"/>
                <a:ea typeface="Montserrat"/>
                <a:cs typeface="Montserrat"/>
                <a:sym typeface="Montserrat"/>
              </a:rPr>
              <a:t>Modelagem 3D da sala de aula em que o Tagário prototipado está localizado.</a:t>
            </a:r>
            <a:endParaRPr sz="800">
              <a:solidFill>
                <a:schemeClr val="dk1"/>
              </a:solidFill>
              <a:latin typeface="Montserrat"/>
              <a:ea typeface="Montserrat"/>
              <a:cs typeface="Montserrat"/>
              <a:sym typeface="Montserrat"/>
            </a:endParaRPr>
          </a:p>
        </p:txBody>
      </p:sp>
      <p:sp>
        <p:nvSpPr>
          <p:cNvPr id="575" name="Google Shape;575;p61"/>
          <p:cNvSpPr txBox="1"/>
          <p:nvPr/>
        </p:nvSpPr>
        <p:spPr>
          <a:xfrm>
            <a:off x="10200" y="10434900"/>
            <a:ext cx="76032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00">
                <a:latin typeface="Montserrat"/>
                <a:ea typeface="Montserrat"/>
                <a:cs typeface="Montserrat"/>
                <a:sym typeface="Montserrat"/>
              </a:rPr>
              <a:t>Modelagem 3D da localização sugerida para o Tagário, na "área do professor", perto do quadro.</a:t>
            </a:r>
            <a:endParaRPr sz="8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p:nvPr/>
        </p:nvSpPr>
        <p:spPr>
          <a:xfrm>
            <a:off x="0" y="5354400"/>
            <a:ext cx="7560000" cy="5337600"/>
          </a:xfrm>
          <a:prstGeom prst="rect">
            <a:avLst/>
          </a:prstGeom>
          <a:solidFill>
            <a:srgbClr val="CFE8EF"/>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Montserrat"/>
              <a:ea typeface="Montserrat"/>
              <a:cs typeface="Montserrat"/>
              <a:sym typeface="Montserrat"/>
            </a:endParaRPr>
          </a:p>
        </p:txBody>
      </p:sp>
      <p:sp>
        <p:nvSpPr>
          <p:cNvPr id="119" name="Google Shape;119;p17"/>
          <p:cNvSpPr txBox="1"/>
          <p:nvPr/>
        </p:nvSpPr>
        <p:spPr>
          <a:xfrm>
            <a:off x="1800000" y="1512000"/>
            <a:ext cx="468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4200">
                <a:latin typeface="Montserrat"/>
                <a:ea typeface="Montserrat"/>
                <a:cs typeface="Montserrat"/>
                <a:sym typeface="Montserrat"/>
              </a:rPr>
              <a:t>1. INTRODUÇÃO</a:t>
            </a:r>
            <a:endParaRPr b="1" sz="4200">
              <a:latin typeface="Montserrat"/>
              <a:ea typeface="Montserrat"/>
              <a:cs typeface="Montserrat"/>
              <a:sym typeface="Montserrat"/>
            </a:endParaRPr>
          </a:p>
        </p:txBody>
      </p:sp>
      <p:sp>
        <p:nvSpPr>
          <p:cNvPr id="120" name="Google Shape;120;p17"/>
          <p:cNvSpPr txBox="1"/>
          <p:nvPr/>
        </p:nvSpPr>
        <p:spPr>
          <a:xfrm>
            <a:off x="1800000" y="2299800"/>
            <a:ext cx="468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3600">
                <a:latin typeface="Montserrat"/>
                <a:ea typeface="Montserrat"/>
                <a:cs typeface="Montserrat"/>
                <a:sym typeface="Montserrat"/>
              </a:rPr>
              <a:t>1.1 CLIENTE</a:t>
            </a:r>
            <a:endParaRPr b="1" sz="3600">
              <a:latin typeface="Montserrat"/>
              <a:ea typeface="Montserrat"/>
              <a:cs typeface="Montserrat"/>
              <a:sym typeface="Montserrat"/>
            </a:endParaRPr>
          </a:p>
        </p:txBody>
      </p:sp>
      <p:sp>
        <p:nvSpPr>
          <p:cNvPr id="121" name="Google Shape;121;p17"/>
          <p:cNvSpPr txBox="1"/>
          <p:nvPr/>
        </p:nvSpPr>
        <p:spPr>
          <a:xfrm>
            <a:off x="1843200" y="3099000"/>
            <a:ext cx="4680000" cy="2482800"/>
          </a:xfrm>
          <a:prstGeom prst="rect">
            <a:avLst/>
          </a:prstGeom>
          <a:noFill/>
          <a:ln>
            <a:noFill/>
          </a:ln>
        </p:spPr>
        <p:txBody>
          <a:bodyPr anchorCtr="0" anchor="t" bIns="91425" lIns="91425" spcFirstLastPara="1" rIns="91425" wrap="square" tIns="91425">
            <a:noAutofit/>
          </a:bodyPr>
          <a:lstStyle/>
          <a:p>
            <a:pPr indent="457200" lvl="0" marL="0" rtl="0" algn="just">
              <a:spcBef>
                <a:spcPts val="1200"/>
              </a:spcBef>
              <a:spcAft>
                <a:spcPts val="0"/>
              </a:spcAft>
              <a:buClr>
                <a:schemeClr val="dk1"/>
              </a:buClr>
              <a:buSzPts val="1100"/>
              <a:buFont typeface="Arial"/>
              <a:buNone/>
            </a:pPr>
            <a:r>
              <a:rPr lang="pt-BR" sz="1200">
                <a:latin typeface="Montserrat"/>
                <a:ea typeface="Montserrat"/>
                <a:cs typeface="Montserrat"/>
                <a:sym typeface="Montserrat"/>
              </a:rPr>
              <a:t>Para este trabalho, foi definido que a empresa envolvida e cliente que propôs um desafio às equipes de alunos é a </a:t>
            </a:r>
            <a:r>
              <a:rPr b="1" lang="pt-BR" sz="1200">
                <a:latin typeface="Montserrat"/>
                <a:ea typeface="Montserrat"/>
                <a:cs typeface="Montserrat"/>
                <a:sym typeface="Montserrat"/>
              </a:rPr>
              <a:t>CESAR School</a:t>
            </a:r>
            <a:r>
              <a:rPr lang="pt-BR" sz="1200">
                <a:latin typeface="Montserrat"/>
                <a:ea typeface="Montserrat"/>
                <a:cs typeface="Montserrat"/>
                <a:sym typeface="Montserrat"/>
              </a:rPr>
              <a:t>, escola de inovação, focada nos interesses do mercado. Esta instituição faz parte do Porto digital que é considerado um dos principais parques tecnológicos do Brasil. A instituição tem duas graduações, design e ciência da computação onde há uma conexão entre os dois cursos fazendo o uso da cooperação para a atuação em projetos, com objetivo de promover um crescimento contínuo para a inovação. </a:t>
            </a:r>
            <a:endParaRPr b="1" sz="1200">
              <a:latin typeface="Montserrat"/>
              <a:ea typeface="Montserrat"/>
              <a:cs typeface="Montserrat"/>
              <a:sym typeface="Montserrat"/>
            </a:endParaRPr>
          </a:p>
          <a:p>
            <a:pPr indent="0" lvl="0" marL="0" rtl="0" algn="just">
              <a:spcBef>
                <a:spcPts val="1000"/>
              </a:spcBef>
              <a:spcAft>
                <a:spcPts val="0"/>
              </a:spcAft>
              <a:buNone/>
            </a:pPr>
            <a:r>
              <a:t/>
            </a:r>
            <a:endParaRPr sz="1200">
              <a:latin typeface="Montserrat"/>
              <a:ea typeface="Montserrat"/>
              <a:cs typeface="Montserrat"/>
              <a:sym typeface="Montserrat"/>
            </a:endParaRPr>
          </a:p>
        </p:txBody>
      </p:sp>
      <p:sp>
        <p:nvSpPr>
          <p:cNvPr id="122" name="Google Shape;122;p17"/>
          <p:cNvSpPr txBox="1"/>
          <p:nvPr/>
        </p:nvSpPr>
        <p:spPr>
          <a:xfrm>
            <a:off x="1843200" y="5354400"/>
            <a:ext cx="468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3600">
                <a:latin typeface="Montserrat"/>
                <a:ea typeface="Montserrat"/>
                <a:cs typeface="Montserrat"/>
                <a:sym typeface="Montserrat"/>
              </a:rPr>
              <a:t>1.2 PROBLEMA</a:t>
            </a:r>
            <a:endParaRPr b="1" sz="3600">
              <a:latin typeface="Montserrat"/>
              <a:ea typeface="Montserrat"/>
              <a:cs typeface="Montserrat"/>
              <a:sym typeface="Montserrat"/>
            </a:endParaRPr>
          </a:p>
        </p:txBody>
      </p:sp>
      <p:sp>
        <p:nvSpPr>
          <p:cNvPr id="123" name="Google Shape;123;p17"/>
          <p:cNvSpPr txBox="1"/>
          <p:nvPr/>
        </p:nvSpPr>
        <p:spPr>
          <a:xfrm>
            <a:off x="1843200" y="5905950"/>
            <a:ext cx="4593600" cy="3619800"/>
          </a:xfrm>
          <a:prstGeom prst="rect">
            <a:avLst/>
          </a:prstGeom>
          <a:noFill/>
          <a:ln>
            <a:noFill/>
          </a:ln>
        </p:spPr>
        <p:txBody>
          <a:bodyPr anchorCtr="0" anchor="t" bIns="91425" lIns="91425" spcFirstLastPara="1" rIns="91425" wrap="square" tIns="91425">
            <a:noAutofit/>
          </a:bodyPr>
          <a:lstStyle/>
          <a:p>
            <a:pPr indent="449580" lvl="0" marL="0" rtl="0" algn="just">
              <a:spcBef>
                <a:spcPts val="1200"/>
              </a:spcBef>
              <a:spcAft>
                <a:spcPts val="0"/>
              </a:spcAft>
              <a:buClr>
                <a:schemeClr val="dk1"/>
              </a:buClr>
              <a:buSzPts val="1100"/>
              <a:buFont typeface="Arial"/>
              <a:buNone/>
            </a:pPr>
            <a:r>
              <a:rPr lang="pt-BR" sz="1200">
                <a:latin typeface="Montserrat"/>
                <a:ea typeface="Montserrat"/>
                <a:cs typeface="Montserrat"/>
                <a:sym typeface="Montserrat"/>
              </a:rPr>
              <a:t>Com debates e análises a respeito do projeto, a equipe concluiu que “</a:t>
            </a:r>
            <a:r>
              <a:rPr b="1" lang="pt-BR" sz="1200">
                <a:latin typeface="Montserrat"/>
                <a:ea typeface="Montserrat"/>
                <a:cs typeface="Montserrat"/>
                <a:sym typeface="Montserrat"/>
              </a:rPr>
              <a:t>Como otimizar e agilizar o processo de controle de presença na aula?</a:t>
            </a:r>
            <a:r>
              <a:rPr lang="pt-BR" sz="1200">
                <a:latin typeface="Montserrat"/>
                <a:ea typeface="Montserrat"/>
                <a:cs typeface="Montserrat"/>
                <a:sym typeface="Montserrat"/>
              </a:rPr>
              <a:t>” é o desafio, uma vez que a causa do mesmo, o problema, é de que “</a:t>
            </a:r>
            <a:r>
              <a:rPr b="1" lang="pt-BR" sz="1200">
                <a:latin typeface="Montserrat"/>
                <a:ea typeface="Montserrat"/>
                <a:cs typeface="Montserrat"/>
                <a:sym typeface="Montserrat"/>
              </a:rPr>
              <a:t>O</a:t>
            </a:r>
            <a:r>
              <a:rPr lang="pt-BR" sz="1200">
                <a:latin typeface="Montserrat"/>
                <a:ea typeface="Montserrat"/>
                <a:cs typeface="Montserrat"/>
                <a:sym typeface="Montserrat"/>
              </a:rPr>
              <a:t> </a:t>
            </a:r>
            <a:r>
              <a:rPr b="1" lang="pt-BR" sz="1200">
                <a:latin typeface="Montserrat"/>
                <a:ea typeface="Montserrat"/>
                <a:cs typeface="Montserrat"/>
                <a:sym typeface="Montserrat"/>
              </a:rPr>
              <a:t>Sistema de registro de presença dos alunos na CESAR School é desestimulante e defasado</a:t>
            </a:r>
            <a:r>
              <a:rPr lang="pt-BR" sz="1200">
                <a:latin typeface="Montserrat"/>
                <a:ea typeface="Montserrat"/>
                <a:cs typeface="Montserrat"/>
                <a:sym typeface="Montserrat"/>
              </a:rPr>
              <a:t>”.</a:t>
            </a:r>
            <a:endParaRPr sz="1200">
              <a:latin typeface="Montserrat"/>
              <a:ea typeface="Montserrat"/>
              <a:cs typeface="Montserrat"/>
              <a:sym typeface="Montserrat"/>
            </a:endParaRPr>
          </a:p>
          <a:p>
            <a:pPr indent="449580" lvl="0" marL="0" rtl="0" algn="just">
              <a:spcBef>
                <a:spcPts val="1200"/>
              </a:spcBef>
              <a:spcAft>
                <a:spcPts val="0"/>
              </a:spcAft>
              <a:buClr>
                <a:schemeClr val="dk1"/>
              </a:buClr>
              <a:buSzPts val="1100"/>
              <a:buFont typeface="Arial"/>
              <a:buNone/>
            </a:pPr>
            <a:r>
              <a:rPr lang="pt-BR" sz="1200">
                <a:latin typeface="Montserrat"/>
                <a:ea typeface="Montserrat"/>
                <a:cs typeface="Montserrat"/>
                <a:sym typeface="Montserrat"/>
              </a:rPr>
              <a:t>De acordo com levantamentos e conversas iniciais feitos pelo grupo, conseguiu-se entender como é evidente o impacto do processo de registro de presença na vida acadêmica da CESAR School, compreendeu-se que no sistema AcadWeb o professor percorre um caminho muito longo e, de certa forma, burocrático e não intuitivo, além da dispersão dos alunos, gerando barulho e exigindo um esforço maior do professor. Foi percebido assim, com relatos e maior percepção do problema, que tais aspectos existentes torna o procedimento bastante desatualizado, tornando-o cansativo, principalmente para o professor.</a:t>
            </a:r>
            <a:endParaRPr sz="1200">
              <a:latin typeface="Montserrat"/>
              <a:ea typeface="Montserrat"/>
              <a:cs typeface="Montserrat"/>
              <a:sym typeface="Montserrat"/>
            </a:endParaRPr>
          </a:p>
          <a:p>
            <a:pPr indent="0" lvl="0" marL="0" rtl="0" algn="just">
              <a:spcBef>
                <a:spcPts val="1000"/>
              </a:spcBef>
              <a:spcAft>
                <a:spcPts val="0"/>
              </a:spcAft>
              <a:buNone/>
            </a:pPr>
            <a:r>
              <a:t/>
            </a:r>
            <a:endParaRPr sz="1200">
              <a:latin typeface="Montserrat"/>
              <a:ea typeface="Montserrat"/>
              <a:cs typeface="Montserrat"/>
              <a:sym typeface="Montserrat"/>
            </a:endParaRPr>
          </a:p>
        </p:txBody>
      </p:sp>
      <p:sp>
        <p:nvSpPr>
          <p:cNvPr id="124" name="Google Shape;124;p17"/>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2"/>
          <p:cNvSpPr/>
          <p:nvPr/>
        </p:nvSpPr>
        <p:spPr>
          <a:xfrm>
            <a:off x="10200" y="3672000"/>
            <a:ext cx="7603200" cy="35592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2"/>
          <p:cNvSpPr txBox="1"/>
          <p:nvPr/>
        </p:nvSpPr>
        <p:spPr>
          <a:xfrm>
            <a:off x="1836000" y="15336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3600">
                <a:latin typeface="Montserrat"/>
                <a:ea typeface="Montserrat"/>
                <a:cs typeface="Montserrat"/>
                <a:sym typeface="Montserrat"/>
              </a:rPr>
              <a:t>5.3 ETAPA 3</a:t>
            </a:r>
            <a:endParaRPr b="1" sz="3600">
              <a:latin typeface="Montserrat"/>
              <a:ea typeface="Montserrat"/>
              <a:cs typeface="Montserrat"/>
              <a:sym typeface="Montserrat"/>
            </a:endParaRPr>
          </a:p>
        </p:txBody>
      </p:sp>
      <p:sp>
        <p:nvSpPr>
          <p:cNvPr id="582" name="Google Shape;582;p62"/>
          <p:cNvSpPr txBox="1"/>
          <p:nvPr/>
        </p:nvSpPr>
        <p:spPr>
          <a:xfrm>
            <a:off x="1878000" y="2235000"/>
            <a:ext cx="4476000" cy="1437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A partir da organização das Tags NFC no Tagário é possível fazer uma conferência rápida da quantidade de Tags fixadas e observar a localização dos alunos na sala. Para isso, um conjunto de orientações foi desenvolvido para alunos e professores fazerem o processo de forma mais eficiente, foi listada a seguir:</a:t>
            </a:r>
            <a:endParaRPr sz="1100">
              <a:solidFill>
                <a:schemeClr val="dk1"/>
              </a:solidFill>
              <a:latin typeface="Montserrat"/>
              <a:ea typeface="Montserrat"/>
              <a:cs typeface="Montserrat"/>
              <a:sym typeface="Montserrat"/>
            </a:endParaRPr>
          </a:p>
        </p:txBody>
      </p:sp>
      <p:sp>
        <p:nvSpPr>
          <p:cNvPr id="583" name="Google Shape;583;p62"/>
          <p:cNvSpPr txBox="1"/>
          <p:nvPr/>
        </p:nvSpPr>
        <p:spPr>
          <a:xfrm>
            <a:off x="1836000" y="72312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3600">
                <a:latin typeface="Montserrat"/>
                <a:ea typeface="Montserrat"/>
                <a:cs typeface="Montserrat"/>
                <a:sym typeface="Montserrat"/>
              </a:rPr>
              <a:t>5.4 ETAPA 4</a:t>
            </a:r>
            <a:endParaRPr b="1" sz="3600">
              <a:latin typeface="Montserrat"/>
              <a:ea typeface="Montserrat"/>
              <a:cs typeface="Montserrat"/>
              <a:sym typeface="Montserrat"/>
            </a:endParaRPr>
          </a:p>
        </p:txBody>
      </p:sp>
      <p:sp>
        <p:nvSpPr>
          <p:cNvPr id="584" name="Google Shape;584;p62"/>
          <p:cNvSpPr txBox="1"/>
          <p:nvPr/>
        </p:nvSpPr>
        <p:spPr>
          <a:xfrm>
            <a:off x="1878000" y="7932600"/>
            <a:ext cx="4476000" cy="55194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Essa etapa está sendo desenvolvida e funciona da seguinte forma: Ao fim do escaneamento é salvo uma planilha no desktop do professor com a lista de alunos presentes e ausentes que poderá ser editada pelo professor ou pela secretaria, se houver necessidade. Para isso, será desenvolvida a codificação da etapa do processo que fará a geração de planilhas a partir do escaneamento das Tags NFC dos alunos. </a:t>
            </a:r>
            <a:endParaRPr sz="1100">
              <a:solidFill>
                <a:schemeClr val="dk1"/>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p:txBody>
      </p:sp>
      <p:sp>
        <p:nvSpPr>
          <p:cNvPr id="585" name="Google Shape;585;p62"/>
          <p:cNvSpPr txBox="1"/>
          <p:nvPr/>
        </p:nvSpPr>
        <p:spPr>
          <a:xfrm>
            <a:off x="649200" y="3846000"/>
            <a:ext cx="3000000" cy="3203400"/>
          </a:xfrm>
          <a:prstGeom prst="rect">
            <a:avLst/>
          </a:prstGeom>
          <a:noFill/>
          <a:ln cap="flat" cmpd="sng" w="9525">
            <a:solidFill>
              <a:srgbClr val="351C75"/>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pt-BR" sz="1200">
                <a:solidFill>
                  <a:schemeClr val="dk1"/>
                </a:solidFill>
                <a:latin typeface="Montserrat"/>
                <a:ea typeface="Montserrat"/>
                <a:cs typeface="Montserrat"/>
                <a:sym typeface="Montserrat"/>
              </a:rPr>
              <a:t>RECOMENDAÇÕES </a:t>
            </a:r>
            <a:br>
              <a:rPr b="1" lang="pt-BR" sz="1200">
                <a:solidFill>
                  <a:schemeClr val="dk1"/>
                </a:solidFill>
                <a:latin typeface="Montserrat"/>
                <a:ea typeface="Montserrat"/>
                <a:cs typeface="Montserrat"/>
                <a:sym typeface="Montserrat"/>
              </a:rPr>
            </a:br>
            <a:r>
              <a:rPr b="1" lang="pt-BR" sz="1200">
                <a:solidFill>
                  <a:schemeClr val="dk1"/>
                </a:solidFill>
                <a:latin typeface="Montserrat"/>
                <a:ea typeface="Montserrat"/>
                <a:cs typeface="Montserrat"/>
                <a:sym typeface="Montserrat"/>
              </a:rPr>
              <a:t>PARA ALUNOS</a:t>
            </a:r>
            <a:endParaRPr b="1" sz="12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 </a:t>
            </a:r>
            <a:r>
              <a:rPr lang="pt-BR" sz="1100">
                <a:solidFill>
                  <a:schemeClr val="dk1"/>
                </a:solidFill>
                <a:latin typeface="Montserrat"/>
                <a:ea typeface="Montserrat"/>
                <a:cs typeface="Montserrat"/>
                <a:sym typeface="Montserrat"/>
              </a:rPr>
              <a:t>Cuide da sua Tag NFC como você cuida do seu crachá, é tão importante quanto.</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 Ao entrar na sala de aula, escolher sua mesa e fixar sua Tag NFC na "mesa do Tagário" correspondente.</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 Esperar o fim da aula para buscar sua Tag NFC de volta. Para facilitar, pode desafixar a "Mesa do Tagário" em que ela se encontra e ajudar a devolver aos seus colegas que também estavam nela.</a:t>
            </a:r>
            <a:endParaRPr sz="1200">
              <a:solidFill>
                <a:schemeClr val="dk1"/>
              </a:solidFill>
              <a:latin typeface="Montserrat"/>
              <a:ea typeface="Montserrat"/>
              <a:cs typeface="Montserrat"/>
              <a:sym typeface="Montserrat"/>
            </a:endParaRPr>
          </a:p>
        </p:txBody>
      </p:sp>
      <p:sp>
        <p:nvSpPr>
          <p:cNvPr id="586" name="Google Shape;586;p62"/>
          <p:cNvSpPr txBox="1"/>
          <p:nvPr/>
        </p:nvSpPr>
        <p:spPr>
          <a:xfrm>
            <a:off x="4086000" y="3846000"/>
            <a:ext cx="3000000" cy="3203400"/>
          </a:xfrm>
          <a:prstGeom prst="rect">
            <a:avLst/>
          </a:prstGeom>
          <a:noFill/>
          <a:ln cap="flat" cmpd="sng" w="9525">
            <a:solidFill>
              <a:srgbClr val="351C75"/>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pt-BR" sz="1200">
                <a:solidFill>
                  <a:schemeClr val="dk1"/>
                </a:solidFill>
                <a:latin typeface="Montserrat"/>
                <a:ea typeface="Montserrat"/>
                <a:cs typeface="Montserrat"/>
                <a:sym typeface="Montserrat"/>
              </a:rPr>
              <a:t>RECOMENDAÇÕES PARA PROFESSORES</a:t>
            </a:r>
            <a:endParaRPr b="1" sz="12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 </a:t>
            </a:r>
            <a:r>
              <a:rPr lang="pt-BR" sz="1100">
                <a:solidFill>
                  <a:schemeClr val="dk1"/>
                </a:solidFill>
                <a:latin typeface="Montserrat"/>
                <a:ea typeface="Montserrat"/>
                <a:cs typeface="Montserrat"/>
                <a:sym typeface="Montserrat"/>
              </a:rPr>
              <a:t>Antes de fazer o escaneamento, faça uma rápida conferida nas quantidades de Tags NFC por "Mesa do Tagário" e compare com a quantidade de alunos nas mesas da sala de aula. </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 O processo de escaneamento é rápido, mas para garantir que está funcionando bem, escaneie uma Tag NFC por vez.</a:t>
            </a:r>
            <a:endParaRPr sz="1200">
              <a:solidFill>
                <a:schemeClr val="dk1"/>
              </a:solidFill>
              <a:latin typeface="Montserrat"/>
              <a:ea typeface="Montserrat"/>
              <a:cs typeface="Montserrat"/>
              <a:sym typeface="Montserrat"/>
            </a:endParaRPr>
          </a:p>
        </p:txBody>
      </p:sp>
      <p:sp>
        <p:nvSpPr>
          <p:cNvPr id="587" name="Google Shape;587;p62"/>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3"/>
          <p:cNvSpPr/>
          <p:nvPr/>
        </p:nvSpPr>
        <p:spPr>
          <a:xfrm>
            <a:off x="0" y="0"/>
            <a:ext cx="7603200" cy="57456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3"/>
          <p:cNvSpPr txBox="1"/>
          <p:nvPr/>
        </p:nvSpPr>
        <p:spPr>
          <a:xfrm>
            <a:off x="1836000" y="1359600"/>
            <a:ext cx="4476000" cy="7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200">
                <a:latin typeface="Montserrat"/>
                <a:ea typeface="Montserrat"/>
                <a:cs typeface="Montserrat"/>
                <a:sym typeface="Montserrat"/>
              </a:rPr>
              <a:t>6.</a:t>
            </a:r>
            <a:r>
              <a:rPr b="1" lang="pt-BR" sz="3300">
                <a:latin typeface="Montserrat"/>
                <a:ea typeface="Montserrat"/>
                <a:cs typeface="Montserrat"/>
                <a:sym typeface="Montserrat"/>
              </a:rPr>
              <a:t> </a:t>
            </a:r>
            <a:r>
              <a:rPr b="1" lang="pt-BR" sz="3200">
                <a:latin typeface="Montserrat"/>
                <a:ea typeface="Montserrat"/>
                <a:cs typeface="Montserrat"/>
                <a:sym typeface="Montserrat"/>
              </a:rPr>
              <a:t>TESTES COM USUÁRIO E VALIDAÇÃO DOS REQUISITOS</a:t>
            </a:r>
            <a:endParaRPr b="1" sz="3200">
              <a:latin typeface="Montserrat"/>
              <a:ea typeface="Montserrat"/>
              <a:cs typeface="Montserrat"/>
              <a:sym typeface="Montserrat"/>
            </a:endParaRPr>
          </a:p>
        </p:txBody>
      </p:sp>
      <p:sp>
        <p:nvSpPr>
          <p:cNvPr id="594" name="Google Shape;594;p63"/>
          <p:cNvSpPr txBox="1"/>
          <p:nvPr/>
        </p:nvSpPr>
        <p:spPr>
          <a:xfrm>
            <a:off x="1836000" y="3515400"/>
            <a:ext cx="4476000" cy="19068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Após finalizar a ideação da proposta de solução, apresentada em etapas, foram realizados testes com alunos, professores e funcionário da secretaria. Devido a situação de pandemia, os testes de algumas etapas foram adaptados para que seus processos pudessem ser validados por videochamada. Com o objetivo de detectar falhas e pontos de possíveis melhorias na concepção dos usuário em relação a proposta do grupo Check. Segue como funcionou a apresentação do processo para cada tipo de usuário. </a:t>
            </a:r>
            <a:endParaRPr>
              <a:solidFill>
                <a:srgbClr val="495052"/>
              </a:solidFill>
              <a:latin typeface="Montserrat"/>
              <a:ea typeface="Montserrat"/>
              <a:cs typeface="Montserrat"/>
              <a:sym typeface="Montserrat"/>
            </a:endParaRPr>
          </a:p>
        </p:txBody>
      </p:sp>
      <p:sp>
        <p:nvSpPr>
          <p:cNvPr id="595" name="Google Shape;595;p63"/>
          <p:cNvSpPr txBox="1"/>
          <p:nvPr/>
        </p:nvSpPr>
        <p:spPr>
          <a:xfrm>
            <a:off x="392400" y="5898925"/>
            <a:ext cx="2160000" cy="3747000"/>
          </a:xfrm>
          <a:prstGeom prst="rect">
            <a:avLst/>
          </a:prstGeom>
          <a:noFill/>
          <a:ln cap="flat" cmpd="sng" w="9525">
            <a:solidFill>
              <a:srgbClr val="351C75"/>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pt-BR" sz="1000">
                <a:solidFill>
                  <a:schemeClr val="dk1"/>
                </a:solidFill>
                <a:latin typeface="Montserrat"/>
                <a:ea typeface="Montserrat"/>
                <a:cs typeface="Montserrat"/>
                <a:sym typeface="Montserrat"/>
              </a:rPr>
              <a:t>ALUNO</a:t>
            </a:r>
            <a:endParaRPr b="1" sz="10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100">
              <a:solidFill>
                <a:schemeClr val="dk1"/>
              </a:solidFill>
            </a:endParaRPr>
          </a:p>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Foram apresentadas as 2ª e 3ª etapas. Foi focado em pedir opinião sobre o protótipo proposto, buscando entender uma possível afinidade principalmente. Junto a opinião do protótipo, foi perguntado sobre a questão da relação entre a organização de sala e o Tagário (suporte).</a:t>
            </a:r>
            <a:endParaRPr/>
          </a:p>
        </p:txBody>
      </p:sp>
      <p:sp>
        <p:nvSpPr>
          <p:cNvPr id="596" name="Google Shape;596;p63"/>
          <p:cNvSpPr txBox="1"/>
          <p:nvPr/>
        </p:nvSpPr>
        <p:spPr>
          <a:xfrm>
            <a:off x="2700000" y="5898925"/>
            <a:ext cx="2160000" cy="3747000"/>
          </a:xfrm>
          <a:prstGeom prst="rect">
            <a:avLst/>
          </a:prstGeom>
          <a:noFill/>
          <a:ln cap="flat" cmpd="sng" w="9525">
            <a:solidFill>
              <a:srgbClr val="351C75"/>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pt-BR" sz="1000">
                <a:solidFill>
                  <a:schemeClr val="dk1"/>
                </a:solidFill>
                <a:latin typeface="Montserrat"/>
                <a:ea typeface="Montserrat"/>
                <a:cs typeface="Montserrat"/>
                <a:sym typeface="Montserrat"/>
              </a:rPr>
              <a:t>PROFESSOR</a:t>
            </a:r>
            <a:endParaRPr sz="1100">
              <a:solidFill>
                <a:schemeClr val="dk1"/>
              </a:solidFill>
            </a:endParaRPr>
          </a:p>
          <a:p>
            <a:pPr indent="0" lvl="0" marL="0" rtl="0" algn="just">
              <a:lnSpc>
                <a:spcPct val="115000"/>
              </a:lnSpc>
              <a:spcBef>
                <a:spcPts val="0"/>
              </a:spcBef>
              <a:spcAft>
                <a:spcPts val="0"/>
              </a:spcAft>
              <a:buNone/>
            </a:pPr>
            <a:r>
              <a:t/>
            </a:r>
            <a:endParaRPr sz="1100">
              <a:solidFill>
                <a:schemeClr val="dk1"/>
              </a:solidFill>
            </a:endParaRPr>
          </a:p>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Foi mostrado todo o processo. Orientou-se sobre a questão do aluno ter um papel maior na chamada, restando ao professor o trabalho de escanear as tags no suporte. Além disso perguntou-se a opinião do professor sobre a questão da verificação presencial dos alunos, quanto a arrumação de sala com a do Tagário. Por fim foi indagado quão útil seria a planilha automática dos presentes em sala. </a:t>
            </a:r>
            <a:endParaRPr/>
          </a:p>
        </p:txBody>
      </p:sp>
      <p:sp>
        <p:nvSpPr>
          <p:cNvPr id="597" name="Google Shape;597;p63"/>
          <p:cNvSpPr txBox="1"/>
          <p:nvPr/>
        </p:nvSpPr>
        <p:spPr>
          <a:xfrm>
            <a:off x="5007600" y="5898925"/>
            <a:ext cx="2160000" cy="3747000"/>
          </a:xfrm>
          <a:prstGeom prst="rect">
            <a:avLst/>
          </a:prstGeom>
          <a:noFill/>
          <a:ln cap="flat" cmpd="sng" w="9525">
            <a:solidFill>
              <a:srgbClr val="351C75"/>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pt-BR" sz="1000">
                <a:solidFill>
                  <a:schemeClr val="dk1"/>
                </a:solidFill>
                <a:latin typeface="Montserrat"/>
                <a:ea typeface="Montserrat"/>
                <a:cs typeface="Montserrat"/>
                <a:sym typeface="Montserrat"/>
              </a:rPr>
              <a:t>SECRETÁRIA</a:t>
            </a:r>
            <a:endParaRPr b="1" sz="10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Foi mostrado todo o processo. Houve um foco maior na 1ª etapa, em que é realizado o cadastro do aluno, perguntou-se sobre o sistema de cadastro existente e a possibilidade de adição dos dados (código de tag). Também foi salientado a questão da planilha e sua possível relação com os sistemas usados.</a:t>
            </a:r>
            <a:endParaRPr/>
          </a:p>
        </p:txBody>
      </p:sp>
      <p:sp>
        <p:nvSpPr>
          <p:cNvPr id="598" name="Google Shape;598;p63"/>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4"/>
          <p:cNvSpPr/>
          <p:nvPr/>
        </p:nvSpPr>
        <p:spPr>
          <a:xfrm>
            <a:off x="-21600" y="5346000"/>
            <a:ext cx="7603200" cy="42657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4"/>
          <p:cNvSpPr txBox="1"/>
          <p:nvPr/>
        </p:nvSpPr>
        <p:spPr>
          <a:xfrm>
            <a:off x="1836000" y="15378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3600">
                <a:latin typeface="Montserrat"/>
                <a:ea typeface="Montserrat"/>
                <a:cs typeface="Montserrat"/>
                <a:sym typeface="Montserrat"/>
              </a:rPr>
              <a:t>6.1 EXECUÇÃO</a:t>
            </a:r>
            <a:endParaRPr b="1" sz="3600">
              <a:latin typeface="Montserrat"/>
              <a:ea typeface="Montserrat"/>
              <a:cs typeface="Montserrat"/>
              <a:sym typeface="Montserrat"/>
            </a:endParaRPr>
          </a:p>
        </p:txBody>
      </p:sp>
      <p:sp>
        <p:nvSpPr>
          <p:cNvPr id="605" name="Google Shape;605;p64"/>
          <p:cNvSpPr txBox="1"/>
          <p:nvPr/>
        </p:nvSpPr>
        <p:spPr>
          <a:xfrm>
            <a:off x="1878000" y="2184600"/>
            <a:ext cx="4476000" cy="7992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300">
                <a:solidFill>
                  <a:schemeClr val="dk1"/>
                </a:solidFill>
                <a:latin typeface="Montserrat"/>
                <a:ea typeface="Montserrat"/>
                <a:cs typeface="Montserrat"/>
                <a:sym typeface="Montserrat"/>
              </a:rPr>
              <a:t>Depois de separar o que cada um dos entrevistados deveria avaliar na entrevista, foram recebidos vários feedbacks sobre o projeto. Segue as entrevistas .</a:t>
            </a:r>
            <a:endParaRPr sz="1300">
              <a:solidFill>
                <a:srgbClr val="495052"/>
              </a:solidFill>
              <a:latin typeface="Montserrat"/>
              <a:ea typeface="Montserrat"/>
              <a:cs typeface="Montserrat"/>
              <a:sym typeface="Montserrat"/>
            </a:endParaRPr>
          </a:p>
        </p:txBody>
      </p:sp>
      <p:sp>
        <p:nvSpPr>
          <p:cNvPr id="606" name="Google Shape;606;p64"/>
          <p:cNvSpPr txBox="1"/>
          <p:nvPr/>
        </p:nvSpPr>
        <p:spPr>
          <a:xfrm>
            <a:off x="1836000" y="3699925"/>
            <a:ext cx="4476000" cy="1900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100">
                <a:latin typeface="Montserrat"/>
                <a:ea typeface="Montserrat"/>
                <a:cs typeface="Montserrat"/>
                <a:sym typeface="Montserrat"/>
              </a:rPr>
              <a:t>Data: 20/05/2020</a:t>
            </a:r>
            <a:endParaRPr sz="1100">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298450" lvl="0" marL="457200" rtl="0" algn="just">
              <a:lnSpc>
                <a:spcPct val="115000"/>
              </a:lnSpc>
              <a:spcBef>
                <a:spcPts val="0"/>
              </a:spcBef>
              <a:spcAft>
                <a:spcPts val="0"/>
              </a:spcAft>
              <a:buSzPts val="1100"/>
              <a:buFont typeface="Montserrat"/>
              <a:buChar char="●"/>
            </a:pPr>
            <a:r>
              <a:rPr lang="pt-BR" sz="1100">
                <a:latin typeface="Montserrat"/>
                <a:ea typeface="Montserrat"/>
                <a:cs typeface="Montserrat"/>
                <a:sym typeface="Montserrat"/>
              </a:rPr>
              <a:t>Curtiu o vídeo.</a:t>
            </a:r>
            <a:endParaRPr sz="1100">
              <a:latin typeface="Montserrat"/>
              <a:ea typeface="Montserrat"/>
              <a:cs typeface="Montserrat"/>
              <a:sym typeface="Montserrat"/>
            </a:endParaRPr>
          </a:p>
          <a:p>
            <a:pPr indent="-298450" lvl="0" marL="457200" rtl="0" algn="just">
              <a:lnSpc>
                <a:spcPct val="115000"/>
              </a:lnSpc>
              <a:spcBef>
                <a:spcPts val="0"/>
              </a:spcBef>
              <a:spcAft>
                <a:spcPts val="0"/>
              </a:spcAft>
              <a:buSzPts val="1100"/>
              <a:buFont typeface="Montserrat"/>
              <a:buChar char="●"/>
            </a:pPr>
            <a:r>
              <a:rPr lang="pt-BR" sz="1100">
                <a:latin typeface="Montserrat"/>
                <a:ea typeface="Montserrat"/>
                <a:cs typeface="Montserrat"/>
                <a:sym typeface="Montserrat"/>
              </a:rPr>
              <a:t>Gostou da proposta.</a:t>
            </a:r>
            <a:endParaRPr sz="1100">
              <a:latin typeface="Montserrat"/>
              <a:ea typeface="Montserrat"/>
              <a:cs typeface="Montserrat"/>
              <a:sym typeface="Montserrat"/>
            </a:endParaRPr>
          </a:p>
          <a:p>
            <a:pPr indent="-298450" lvl="0" marL="457200" rtl="0" algn="just">
              <a:lnSpc>
                <a:spcPct val="115000"/>
              </a:lnSpc>
              <a:spcBef>
                <a:spcPts val="0"/>
              </a:spcBef>
              <a:spcAft>
                <a:spcPts val="0"/>
              </a:spcAft>
              <a:buSzPts val="1100"/>
              <a:buFont typeface="Montserrat"/>
              <a:buChar char="●"/>
            </a:pPr>
            <a:r>
              <a:rPr lang="pt-BR" sz="1100">
                <a:latin typeface="Montserrat"/>
                <a:ea typeface="Montserrat"/>
                <a:cs typeface="Montserrat"/>
                <a:sym typeface="Montserrat"/>
              </a:rPr>
              <a:t>Acha que vai ser bom por não perder tempo e por evitar o congestionamento.</a:t>
            </a:r>
            <a:endParaRPr sz="1100">
              <a:latin typeface="Montserrat"/>
              <a:ea typeface="Montserrat"/>
              <a:cs typeface="Montserrat"/>
              <a:sym typeface="Montserrat"/>
            </a:endParaRPr>
          </a:p>
          <a:p>
            <a:pPr indent="-298450" lvl="0" marL="457200" rtl="0" algn="just">
              <a:lnSpc>
                <a:spcPct val="115000"/>
              </a:lnSpc>
              <a:spcBef>
                <a:spcPts val="0"/>
              </a:spcBef>
              <a:spcAft>
                <a:spcPts val="0"/>
              </a:spcAft>
              <a:buSzPts val="1100"/>
              <a:buFont typeface="Montserrat"/>
              <a:buChar char="●"/>
            </a:pPr>
            <a:r>
              <a:rPr lang="pt-BR" sz="1100">
                <a:latin typeface="Montserrat"/>
                <a:ea typeface="Montserrat"/>
                <a:cs typeface="Montserrat"/>
                <a:sym typeface="Montserrat"/>
              </a:rPr>
              <a:t>Acha que vai ser bastante beneficente pra todo mundo.</a:t>
            </a:r>
            <a:endParaRPr sz="1100">
              <a:latin typeface="Montserrat"/>
              <a:ea typeface="Montserrat"/>
              <a:cs typeface="Montserrat"/>
              <a:sym typeface="Montserrat"/>
            </a:endParaRPr>
          </a:p>
        </p:txBody>
      </p:sp>
      <p:sp>
        <p:nvSpPr>
          <p:cNvPr id="607" name="Google Shape;607;p64"/>
          <p:cNvSpPr/>
          <p:nvPr/>
        </p:nvSpPr>
        <p:spPr>
          <a:xfrm flipH="1">
            <a:off x="842400" y="3486625"/>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4"/>
          <p:cNvSpPr txBox="1"/>
          <p:nvPr/>
        </p:nvSpPr>
        <p:spPr>
          <a:xfrm>
            <a:off x="1694400" y="3186475"/>
            <a:ext cx="540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400">
                <a:latin typeface="Montserrat"/>
                <a:ea typeface="Montserrat"/>
                <a:cs typeface="Montserrat"/>
                <a:sym typeface="Montserrat"/>
              </a:rPr>
              <a:t>1# ALUNO</a:t>
            </a:r>
            <a:endParaRPr b="1" sz="2400">
              <a:latin typeface="Montserrat"/>
              <a:ea typeface="Montserrat"/>
              <a:cs typeface="Montserrat"/>
              <a:sym typeface="Montserrat"/>
            </a:endParaRPr>
          </a:p>
        </p:txBody>
      </p:sp>
      <p:pic>
        <p:nvPicPr>
          <p:cNvPr id="609" name="Google Shape;609;p64"/>
          <p:cNvPicPr preferRelativeResize="0"/>
          <p:nvPr/>
        </p:nvPicPr>
        <p:blipFill>
          <a:blip r:embed="rId3">
            <a:alphaModFix/>
          </a:blip>
          <a:stretch>
            <a:fillRect/>
          </a:stretch>
        </p:blipFill>
        <p:spPr>
          <a:xfrm>
            <a:off x="417000" y="5587163"/>
            <a:ext cx="6725999" cy="3783375"/>
          </a:xfrm>
          <a:prstGeom prst="rect">
            <a:avLst/>
          </a:prstGeom>
          <a:noFill/>
          <a:ln>
            <a:noFill/>
          </a:ln>
        </p:spPr>
      </p:pic>
      <p:sp>
        <p:nvSpPr>
          <p:cNvPr id="610" name="Google Shape;610;p64"/>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611" name="Google Shape;611;p64"/>
          <p:cNvSpPr txBox="1"/>
          <p:nvPr/>
        </p:nvSpPr>
        <p:spPr>
          <a:xfrm>
            <a:off x="417000" y="9370525"/>
            <a:ext cx="67260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00">
                <a:latin typeface="Montserrat"/>
                <a:ea typeface="Montserrat"/>
                <a:cs typeface="Montserrat"/>
                <a:sym typeface="Montserrat"/>
              </a:rPr>
              <a:t>Captura de tela do momento do teste.</a:t>
            </a:r>
            <a:endParaRPr sz="800">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5"/>
          <p:cNvSpPr/>
          <p:nvPr/>
        </p:nvSpPr>
        <p:spPr>
          <a:xfrm>
            <a:off x="-21600" y="5269800"/>
            <a:ext cx="7603200" cy="42657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5"/>
          <p:cNvSpPr txBox="1"/>
          <p:nvPr/>
        </p:nvSpPr>
        <p:spPr>
          <a:xfrm>
            <a:off x="1836000" y="2175925"/>
            <a:ext cx="4476000" cy="2865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Data: 20/05/2020</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Na interface web: "Teve uma coisa que foi esquisita, ele apagou o estudante e não teve nenhum aviso, acha importante um aviso como “tem certeza que quer apagar?”."</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Tá lindo o protótipo. Achou uma solução massa e interessante, gostou a mistura do digital e analógico.</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Dúvida que tem: a planta dificultaria os estudantes para se sentarem no mesmo lugar que colocaram as tags? Mas também sei que todo mundo sempre senta no mesmo lugar.</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O estudante ficaria confortável para fazer esse esforço?</a:t>
            </a:r>
            <a:endParaRPr sz="1100">
              <a:latin typeface="Montserrat"/>
              <a:ea typeface="Montserrat"/>
              <a:cs typeface="Montserrat"/>
              <a:sym typeface="Montserrat"/>
            </a:endParaRPr>
          </a:p>
        </p:txBody>
      </p:sp>
      <p:sp>
        <p:nvSpPr>
          <p:cNvPr id="618" name="Google Shape;618;p65"/>
          <p:cNvSpPr/>
          <p:nvPr/>
        </p:nvSpPr>
        <p:spPr>
          <a:xfrm flipH="1">
            <a:off x="842400" y="1810225"/>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5"/>
          <p:cNvSpPr txBox="1"/>
          <p:nvPr/>
        </p:nvSpPr>
        <p:spPr>
          <a:xfrm>
            <a:off x="1694400" y="1510075"/>
            <a:ext cx="540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400">
                <a:latin typeface="Montserrat"/>
                <a:ea typeface="Montserrat"/>
                <a:cs typeface="Montserrat"/>
                <a:sym typeface="Montserrat"/>
              </a:rPr>
              <a:t>2# PROFESSOR</a:t>
            </a:r>
            <a:endParaRPr b="1" sz="2400">
              <a:latin typeface="Montserrat"/>
              <a:ea typeface="Montserrat"/>
              <a:cs typeface="Montserrat"/>
              <a:sym typeface="Montserrat"/>
            </a:endParaRPr>
          </a:p>
        </p:txBody>
      </p:sp>
      <p:pic>
        <p:nvPicPr>
          <p:cNvPr id="620" name="Google Shape;620;p65"/>
          <p:cNvPicPr preferRelativeResize="0"/>
          <p:nvPr/>
        </p:nvPicPr>
        <p:blipFill>
          <a:blip r:embed="rId3">
            <a:alphaModFix/>
          </a:blip>
          <a:stretch>
            <a:fillRect/>
          </a:stretch>
        </p:blipFill>
        <p:spPr>
          <a:xfrm>
            <a:off x="257188" y="5567850"/>
            <a:ext cx="7045625" cy="3669600"/>
          </a:xfrm>
          <a:prstGeom prst="rect">
            <a:avLst/>
          </a:prstGeom>
          <a:noFill/>
          <a:ln>
            <a:noFill/>
          </a:ln>
        </p:spPr>
      </p:pic>
      <p:sp>
        <p:nvSpPr>
          <p:cNvPr id="621" name="Google Shape;621;p65"/>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622" name="Google Shape;622;p65"/>
          <p:cNvSpPr txBox="1"/>
          <p:nvPr/>
        </p:nvSpPr>
        <p:spPr>
          <a:xfrm>
            <a:off x="417000" y="9218125"/>
            <a:ext cx="67260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00">
                <a:latin typeface="Montserrat"/>
                <a:ea typeface="Montserrat"/>
                <a:cs typeface="Montserrat"/>
                <a:sym typeface="Montserrat"/>
              </a:rPr>
              <a:t>Captura de tela do momento do teste.</a:t>
            </a:r>
            <a:endParaRPr sz="800">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6"/>
          <p:cNvSpPr/>
          <p:nvPr/>
        </p:nvSpPr>
        <p:spPr>
          <a:xfrm>
            <a:off x="-21600" y="5422225"/>
            <a:ext cx="7603200" cy="41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6"/>
          <p:cNvSpPr txBox="1"/>
          <p:nvPr/>
        </p:nvSpPr>
        <p:spPr>
          <a:xfrm>
            <a:off x="1836000" y="2175925"/>
            <a:ext cx="4476000" cy="3093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Data: 20/05/2020</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Achou a interface bonita.</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Sinalizou que se pudesse passar o mouse por cima dos ícones seria interessante para poder identificar o que o mesmo designa.</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Sinalizou também para o fato de perguntar se realmente o usuário deseja excluir um aluno, pois pode acontecer de um usuário apagar em querer.</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Indicou que seria melhor uma interface puxada para as cores do CESAR School que no caso seria o laranja e disse que eles mudam de cor todo ano, mas com o cenário atual permaneceu o laranja.</a:t>
            </a:r>
            <a:endParaRPr sz="1100">
              <a:solidFill>
                <a:schemeClr val="dk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Deu uma dica que a barra que divide os alunos na listagem poderia ser um medidor de frequência para identificar visualmente como está a frequência do aluno gerando um sistema mais intuitivo.</a:t>
            </a:r>
            <a:endParaRPr sz="1100">
              <a:solidFill>
                <a:schemeClr val="dk1"/>
              </a:solidFill>
              <a:latin typeface="Montserrat"/>
              <a:ea typeface="Montserrat"/>
              <a:cs typeface="Montserrat"/>
              <a:sym typeface="Montserrat"/>
            </a:endParaRPr>
          </a:p>
        </p:txBody>
      </p:sp>
      <p:sp>
        <p:nvSpPr>
          <p:cNvPr id="629" name="Google Shape;629;p66"/>
          <p:cNvSpPr/>
          <p:nvPr/>
        </p:nvSpPr>
        <p:spPr>
          <a:xfrm flipH="1">
            <a:off x="842400" y="1810225"/>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6"/>
          <p:cNvSpPr txBox="1"/>
          <p:nvPr/>
        </p:nvSpPr>
        <p:spPr>
          <a:xfrm>
            <a:off x="1694400" y="1510075"/>
            <a:ext cx="540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400">
                <a:latin typeface="Montserrat"/>
                <a:ea typeface="Montserrat"/>
                <a:cs typeface="Montserrat"/>
                <a:sym typeface="Montserrat"/>
              </a:rPr>
              <a:t>3# SECRETÁRIA</a:t>
            </a:r>
            <a:endParaRPr b="1" sz="2400">
              <a:latin typeface="Montserrat"/>
              <a:ea typeface="Montserrat"/>
              <a:cs typeface="Montserrat"/>
              <a:sym typeface="Montserrat"/>
            </a:endParaRPr>
          </a:p>
        </p:txBody>
      </p:sp>
      <p:pic>
        <p:nvPicPr>
          <p:cNvPr id="631" name="Google Shape;631;p66"/>
          <p:cNvPicPr preferRelativeResize="0"/>
          <p:nvPr/>
        </p:nvPicPr>
        <p:blipFill>
          <a:blip r:embed="rId3">
            <a:alphaModFix/>
          </a:blip>
          <a:stretch>
            <a:fillRect/>
          </a:stretch>
        </p:blipFill>
        <p:spPr>
          <a:xfrm>
            <a:off x="417000" y="5705760"/>
            <a:ext cx="6725999" cy="3546240"/>
          </a:xfrm>
          <a:prstGeom prst="rect">
            <a:avLst/>
          </a:prstGeom>
          <a:noFill/>
          <a:ln>
            <a:noFill/>
          </a:ln>
        </p:spPr>
      </p:pic>
      <p:sp>
        <p:nvSpPr>
          <p:cNvPr id="632" name="Google Shape;632;p66"/>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633" name="Google Shape;633;p66"/>
          <p:cNvSpPr txBox="1"/>
          <p:nvPr/>
        </p:nvSpPr>
        <p:spPr>
          <a:xfrm>
            <a:off x="417000" y="9218125"/>
            <a:ext cx="67260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00">
                <a:latin typeface="Montserrat"/>
                <a:ea typeface="Montserrat"/>
                <a:cs typeface="Montserrat"/>
                <a:sym typeface="Montserrat"/>
              </a:rPr>
              <a:t>Captura de tela do momento do teste.</a:t>
            </a:r>
            <a:endParaRPr sz="800">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7"/>
          <p:cNvSpPr/>
          <p:nvPr/>
        </p:nvSpPr>
        <p:spPr>
          <a:xfrm>
            <a:off x="-21600" y="3513025"/>
            <a:ext cx="7603200" cy="41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7"/>
          <p:cNvSpPr txBox="1"/>
          <p:nvPr/>
        </p:nvSpPr>
        <p:spPr>
          <a:xfrm>
            <a:off x="1836000" y="2175925"/>
            <a:ext cx="4476000" cy="956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300">
                <a:solidFill>
                  <a:schemeClr val="dk1"/>
                </a:solidFill>
                <a:latin typeface="Montserrat"/>
                <a:ea typeface="Montserrat"/>
                <a:cs typeface="Montserrat"/>
                <a:sym typeface="Montserrat"/>
              </a:rPr>
              <a:t>Data: 20/05/2020</a:t>
            </a:r>
            <a:endParaRPr sz="13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300">
              <a:solidFill>
                <a:schemeClr val="dk1"/>
              </a:solidFill>
              <a:latin typeface="Montserrat"/>
              <a:ea typeface="Montserrat"/>
              <a:cs typeface="Montserrat"/>
              <a:sym typeface="Montserrat"/>
            </a:endParaRPr>
          </a:p>
          <a:p>
            <a:pPr indent="-311150" lvl="0" marL="457200" rtl="0" algn="just">
              <a:lnSpc>
                <a:spcPct val="115000"/>
              </a:lnSpc>
              <a:spcBef>
                <a:spcPts val="0"/>
              </a:spcBef>
              <a:spcAft>
                <a:spcPts val="0"/>
              </a:spcAft>
              <a:buClr>
                <a:schemeClr val="dk1"/>
              </a:buClr>
              <a:buSzPts val="1300"/>
              <a:buFont typeface="Montserrat"/>
              <a:buChar char="●"/>
            </a:pPr>
            <a:r>
              <a:rPr lang="pt-BR" sz="1300">
                <a:solidFill>
                  <a:schemeClr val="dk1"/>
                </a:solidFill>
                <a:latin typeface="Montserrat"/>
                <a:ea typeface="Montserrat"/>
                <a:cs typeface="Montserrat"/>
                <a:sym typeface="Montserrat"/>
              </a:rPr>
              <a:t>Achou muito legal a ideia.</a:t>
            </a:r>
            <a:endParaRPr sz="1300">
              <a:solidFill>
                <a:schemeClr val="dk1"/>
              </a:solidFill>
              <a:latin typeface="Montserrat"/>
              <a:ea typeface="Montserrat"/>
              <a:cs typeface="Montserrat"/>
              <a:sym typeface="Montserrat"/>
            </a:endParaRPr>
          </a:p>
          <a:p>
            <a:pPr indent="-311150" lvl="0" marL="457200" rtl="0" algn="just">
              <a:lnSpc>
                <a:spcPct val="115000"/>
              </a:lnSpc>
              <a:spcBef>
                <a:spcPts val="0"/>
              </a:spcBef>
              <a:spcAft>
                <a:spcPts val="0"/>
              </a:spcAft>
              <a:buClr>
                <a:schemeClr val="dk1"/>
              </a:buClr>
              <a:buSzPts val="1300"/>
              <a:buFont typeface="Montserrat"/>
              <a:buChar char="●"/>
            </a:pPr>
            <a:r>
              <a:rPr lang="pt-BR" sz="1300">
                <a:solidFill>
                  <a:schemeClr val="dk1"/>
                </a:solidFill>
                <a:latin typeface="Montserrat"/>
                <a:ea typeface="Montserrat"/>
                <a:cs typeface="Montserrat"/>
                <a:sym typeface="Montserrat"/>
              </a:rPr>
              <a:t>Gostou da ideia de ser com lego, pelo custo benefício.</a:t>
            </a:r>
            <a:endParaRPr sz="13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300">
              <a:solidFill>
                <a:schemeClr val="dk1"/>
              </a:solidFill>
              <a:latin typeface="Montserrat"/>
              <a:ea typeface="Montserrat"/>
              <a:cs typeface="Montserrat"/>
              <a:sym typeface="Montserrat"/>
            </a:endParaRPr>
          </a:p>
        </p:txBody>
      </p:sp>
      <p:sp>
        <p:nvSpPr>
          <p:cNvPr id="640" name="Google Shape;640;p67"/>
          <p:cNvSpPr/>
          <p:nvPr/>
        </p:nvSpPr>
        <p:spPr>
          <a:xfrm flipH="1">
            <a:off x="842400" y="1810225"/>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7"/>
          <p:cNvSpPr txBox="1"/>
          <p:nvPr/>
        </p:nvSpPr>
        <p:spPr>
          <a:xfrm>
            <a:off x="1694400" y="1510075"/>
            <a:ext cx="540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400">
                <a:latin typeface="Montserrat"/>
                <a:ea typeface="Montserrat"/>
                <a:cs typeface="Montserrat"/>
                <a:sym typeface="Montserrat"/>
              </a:rPr>
              <a:t>4# ALUNO</a:t>
            </a:r>
            <a:endParaRPr b="1" sz="2400">
              <a:latin typeface="Montserrat"/>
              <a:ea typeface="Montserrat"/>
              <a:cs typeface="Montserrat"/>
              <a:sym typeface="Montserrat"/>
            </a:endParaRPr>
          </a:p>
        </p:txBody>
      </p:sp>
      <p:pic>
        <p:nvPicPr>
          <p:cNvPr id="642" name="Google Shape;642;p67"/>
          <p:cNvPicPr preferRelativeResize="0"/>
          <p:nvPr/>
        </p:nvPicPr>
        <p:blipFill>
          <a:blip r:embed="rId3">
            <a:alphaModFix/>
          </a:blip>
          <a:stretch>
            <a:fillRect/>
          </a:stretch>
        </p:blipFill>
        <p:spPr>
          <a:xfrm>
            <a:off x="363000" y="3817363"/>
            <a:ext cx="6834000" cy="3504620"/>
          </a:xfrm>
          <a:prstGeom prst="rect">
            <a:avLst/>
          </a:prstGeom>
          <a:noFill/>
          <a:ln>
            <a:noFill/>
          </a:ln>
        </p:spPr>
      </p:pic>
      <p:sp>
        <p:nvSpPr>
          <p:cNvPr id="643" name="Google Shape;643;p67"/>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644" name="Google Shape;644;p67"/>
          <p:cNvSpPr txBox="1"/>
          <p:nvPr/>
        </p:nvSpPr>
        <p:spPr>
          <a:xfrm>
            <a:off x="417000" y="7313125"/>
            <a:ext cx="67260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00">
                <a:latin typeface="Montserrat"/>
                <a:ea typeface="Montserrat"/>
                <a:cs typeface="Montserrat"/>
                <a:sym typeface="Montserrat"/>
              </a:rPr>
              <a:t>Captura de tela do momento do teste.</a:t>
            </a:r>
            <a:endParaRPr sz="800">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8"/>
          <p:cNvSpPr/>
          <p:nvPr/>
        </p:nvSpPr>
        <p:spPr>
          <a:xfrm>
            <a:off x="-21600" y="4203025"/>
            <a:ext cx="7603200" cy="42054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8"/>
          <p:cNvSpPr txBox="1"/>
          <p:nvPr/>
        </p:nvSpPr>
        <p:spPr>
          <a:xfrm>
            <a:off x="1836000" y="2175925"/>
            <a:ext cx="4476000" cy="153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1300">
                <a:solidFill>
                  <a:schemeClr val="dk1"/>
                </a:solidFill>
                <a:latin typeface="Montserrat"/>
                <a:ea typeface="Montserrat"/>
                <a:cs typeface="Montserrat"/>
                <a:sym typeface="Montserrat"/>
              </a:rPr>
              <a:t>Data: 21/05/2020</a:t>
            </a:r>
            <a:endParaRPr sz="1300">
              <a:solidFill>
                <a:schemeClr val="dk1"/>
              </a:solidFill>
              <a:latin typeface="Montserrat"/>
              <a:ea typeface="Montserrat"/>
              <a:cs typeface="Montserrat"/>
              <a:sym typeface="Montserrat"/>
            </a:endParaRPr>
          </a:p>
          <a:p>
            <a:pPr indent="-311150" lvl="0" marL="457200" rtl="0" algn="just">
              <a:lnSpc>
                <a:spcPct val="115000"/>
              </a:lnSpc>
              <a:spcBef>
                <a:spcPts val="0"/>
              </a:spcBef>
              <a:spcAft>
                <a:spcPts val="0"/>
              </a:spcAft>
              <a:buClr>
                <a:schemeClr val="dk1"/>
              </a:buClr>
              <a:buSzPts val="1300"/>
              <a:buFont typeface="Montserrat"/>
              <a:buChar char="●"/>
            </a:pPr>
            <a:r>
              <a:rPr lang="pt-BR" sz="1300">
                <a:solidFill>
                  <a:schemeClr val="dk1"/>
                </a:solidFill>
                <a:latin typeface="Montserrat"/>
                <a:ea typeface="Montserrat"/>
                <a:cs typeface="Montserrat"/>
                <a:sym typeface="Montserrat"/>
              </a:rPr>
              <a:t>Deveria listar os cursos disponíveis.</a:t>
            </a:r>
            <a:endParaRPr sz="1300">
              <a:solidFill>
                <a:schemeClr val="dk1"/>
              </a:solidFill>
              <a:latin typeface="Montserrat"/>
              <a:ea typeface="Montserrat"/>
              <a:cs typeface="Montserrat"/>
              <a:sym typeface="Montserrat"/>
            </a:endParaRPr>
          </a:p>
          <a:p>
            <a:pPr indent="-311150" lvl="0" marL="457200" rtl="0" algn="just">
              <a:lnSpc>
                <a:spcPct val="115000"/>
              </a:lnSpc>
              <a:spcBef>
                <a:spcPts val="0"/>
              </a:spcBef>
              <a:spcAft>
                <a:spcPts val="0"/>
              </a:spcAft>
              <a:buClr>
                <a:schemeClr val="dk1"/>
              </a:buClr>
              <a:buSzPts val="1300"/>
              <a:buFont typeface="Montserrat"/>
              <a:buChar char="●"/>
            </a:pPr>
            <a:r>
              <a:rPr lang="pt-BR" sz="1300">
                <a:solidFill>
                  <a:schemeClr val="dk1"/>
                </a:solidFill>
                <a:latin typeface="Montserrat"/>
                <a:ea typeface="Montserrat"/>
                <a:cs typeface="Montserrat"/>
                <a:sym typeface="Montserrat"/>
              </a:rPr>
              <a:t>É bom ter uma pergunta se você quer mesmo apagar e um aviso que apagou.</a:t>
            </a:r>
            <a:endParaRPr sz="1300">
              <a:solidFill>
                <a:schemeClr val="dk1"/>
              </a:solidFill>
              <a:latin typeface="Montserrat"/>
              <a:ea typeface="Montserrat"/>
              <a:cs typeface="Montserrat"/>
              <a:sym typeface="Montserrat"/>
            </a:endParaRPr>
          </a:p>
          <a:p>
            <a:pPr indent="-311150" lvl="0" marL="457200" rtl="0" algn="just">
              <a:lnSpc>
                <a:spcPct val="115000"/>
              </a:lnSpc>
              <a:spcBef>
                <a:spcPts val="0"/>
              </a:spcBef>
              <a:spcAft>
                <a:spcPts val="0"/>
              </a:spcAft>
              <a:buClr>
                <a:schemeClr val="dk1"/>
              </a:buClr>
              <a:buSzPts val="1300"/>
              <a:buFont typeface="Montserrat"/>
              <a:buChar char="●"/>
            </a:pPr>
            <a:r>
              <a:rPr lang="pt-BR" sz="1300">
                <a:solidFill>
                  <a:schemeClr val="dk1"/>
                </a:solidFill>
                <a:latin typeface="Montserrat"/>
                <a:ea typeface="Montserrat"/>
                <a:cs typeface="Montserrat"/>
                <a:sym typeface="Montserrat"/>
              </a:rPr>
              <a:t>Na hora de editar perguntar se o usuário tem certeza daquela ação.</a:t>
            </a:r>
            <a:endParaRPr sz="1300">
              <a:solidFill>
                <a:schemeClr val="dk1"/>
              </a:solidFill>
              <a:latin typeface="Montserrat"/>
              <a:ea typeface="Montserrat"/>
              <a:cs typeface="Montserrat"/>
              <a:sym typeface="Montserrat"/>
            </a:endParaRPr>
          </a:p>
          <a:p>
            <a:pPr indent="-311150" lvl="0" marL="457200" rtl="0" algn="just">
              <a:lnSpc>
                <a:spcPct val="115000"/>
              </a:lnSpc>
              <a:spcBef>
                <a:spcPts val="0"/>
              </a:spcBef>
              <a:spcAft>
                <a:spcPts val="0"/>
              </a:spcAft>
              <a:buClr>
                <a:schemeClr val="dk1"/>
              </a:buClr>
              <a:buSzPts val="1300"/>
              <a:buFont typeface="Montserrat"/>
              <a:buChar char="●"/>
            </a:pPr>
            <a:r>
              <a:rPr lang="pt-BR" sz="1300">
                <a:solidFill>
                  <a:schemeClr val="dk1"/>
                </a:solidFill>
                <a:latin typeface="Montserrat"/>
                <a:ea typeface="Montserrat"/>
                <a:cs typeface="Montserrat"/>
                <a:sym typeface="Montserrat"/>
              </a:rPr>
              <a:t>Achou bem interessante, uma ideia bem legal. </a:t>
            </a:r>
            <a:endParaRPr sz="1300">
              <a:solidFill>
                <a:schemeClr val="dk1"/>
              </a:solidFill>
              <a:latin typeface="Montserrat"/>
              <a:ea typeface="Montserrat"/>
              <a:cs typeface="Montserrat"/>
              <a:sym typeface="Montserrat"/>
            </a:endParaRPr>
          </a:p>
        </p:txBody>
      </p:sp>
      <p:sp>
        <p:nvSpPr>
          <p:cNvPr id="651" name="Google Shape;651;p68"/>
          <p:cNvSpPr/>
          <p:nvPr/>
        </p:nvSpPr>
        <p:spPr>
          <a:xfrm flipH="1">
            <a:off x="842400" y="1810225"/>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8"/>
          <p:cNvSpPr txBox="1"/>
          <p:nvPr/>
        </p:nvSpPr>
        <p:spPr>
          <a:xfrm>
            <a:off x="1694400" y="1510075"/>
            <a:ext cx="540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400">
                <a:latin typeface="Montserrat"/>
                <a:ea typeface="Montserrat"/>
                <a:cs typeface="Montserrat"/>
                <a:sym typeface="Montserrat"/>
              </a:rPr>
              <a:t>5# PROFESSOR</a:t>
            </a:r>
            <a:endParaRPr b="1" sz="2400">
              <a:latin typeface="Montserrat"/>
              <a:ea typeface="Montserrat"/>
              <a:cs typeface="Montserrat"/>
              <a:sym typeface="Montserrat"/>
            </a:endParaRPr>
          </a:p>
        </p:txBody>
      </p:sp>
      <p:pic>
        <p:nvPicPr>
          <p:cNvPr id="653" name="Google Shape;653;p68"/>
          <p:cNvPicPr preferRelativeResize="0"/>
          <p:nvPr/>
        </p:nvPicPr>
        <p:blipFill>
          <a:blip r:embed="rId3">
            <a:alphaModFix/>
          </a:blip>
          <a:stretch>
            <a:fillRect/>
          </a:stretch>
        </p:blipFill>
        <p:spPr>
          <a:xfrm>
            <a:off x="396563" y="4304875"/>
            <a:ext cx="6529274" cy="3757200"/>
          </a:xfrm>
          <a:prstGeom prst="rect">
            <a:avLst/>
          </a:prstGeom>
          <a:noFill/>
          <a:ln>
            <a:noFill/>
          </a:ln>
        </p:spPr>
      </p:pic>
      <p:sp>
        <p:nvSpPr>
          <p:cNvPr id="654" name="Google Shape;654;p68"/>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655" name="Google Shape;655;p68"/>
          <p:cNvSpPr txBox="1"/>
          <p:nvPr/>
        </p:nvSpPr>
        <p:spPr>
          <a:xfrm>
            <a:off x="417000" y="8075125"/>
            <a:ext cx="67260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00">
                <a:latin typeface="Montserrat"/>
                <a:ea typeface="Montserrat"/>
                <a:cs typeface="Montserrat"/>
                <a:sym typeface="Montserrat"/>
              </a:rPr>
              <a:t>Captura de tela do momento do teste.</a:t>
            </a:r>
            <a:endParaRPr sz="800">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9"/>
          <p:cNvSpPr/>
          <p:nvPr/>
        </p:nvSpPr>
        <p:spPr>
          <a:xfrm>
            <a:off x="0" y="3303463"/>
            <a:ext cx="7560000" cy="30000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9"/>
          <p:cNvSpPr txBox="1"/>
          <p:nvPr/>
        </p:nvSpPr>
        <p:spPr>
          <a:xfrm>
            <a:off x="1836000" y="15378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3600">
                <a:latin typeface="Montserrat"/>
                <a:ea typeface="Montserrat"/>
                <a:cs typeface="Montserrat"/>
                <a:sym typeface="Montserrat"/>
              </a:rPr>
              <a:t>6.2 ANÁLISE</a:t>
            </a:r>
            <a:endParaRPr b="1" sz="3600">
              <a:latin typeface="Montserrat"/>
              <a:ea typeface="Montserrat"/>
              <a:cs typeface="Montserrat"/>
              <a:sym typeface="Montserrat"/>
            </a:endParaRPr>
          </a:p>
        </p:txBody>
      </p:sp>
      <p:sp>
        <p:nvSpPr>
          <p:cNvPr id="662" name="Google Shape;662;p69"/>
          <p:cNvSpPr txBox="1"/>
          <p:nvPr/>
        </p:nvSpPr>
        <p:spPr>
          <a:xfrm>
            <a:off x="1920125" y="2223150"/>
            <a:ext cx="4476000" cy="6993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300">
                <a:solidFill>
                  <a:schemeClr val="dk1"/>
                </a:solidFill>
                <a:latin typeface="Montserrat"/>
                <a:ea typeface="Montserrat"/>
                <a:cs typeface="Montserrat"/>
                <a:sym typeface="Montserrat"/>
              </a:rPr>
              <a:t>Após a realização da validação com os usuários houve a percepção de alguns pontos positivos e a melhorar, abaixo o resultado das pesquisas.</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a:solidFill>
                <a:srgbClr val="495052"/>
              </a:solidFill>
              <a:latin typeface="Montserrat"/>
              <a:ea typeface="Montserrat"/>
              <a:cs typeface="Montserrat"/>
              <a:sym typeface="Montserrat"/>
            </a:endParaRPr>
          </a:p>
        </p:txBody>
      </p:sp>
      <p:sp>
        <p:nvSpPr>
          <p:cNvPr id="663" name="Google Shape;663;p69"/>
          <p:cNvSpPr txBox="1"/>
          <p:nvPr/>
        </p:nvSpPr>
        <p:spPr>
          <a:xfrm>
            <a:off x="700738" y="3471913"/>
            <a:ext cx="3000000" cy="2663100"/>
          </a:xfrm>
          <a:prstGeom prst="rect">
            <a:avLst/>
          </a:prstGeom>
          <a:noFill/>
          <a:ln cap="flat" cmpd="sng" w="9525">
            <a:solidFill>
              <a:srgbClr val="351C75"/>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pt-BR" sz="1200">
                <a:solidFill>
                  <a:schemeClr val="dk1"/>
                </a:solidFill>
                <a:latin typeface="Montserrat"/>
                <a:ea typeface="Montserrat"/>
                <a:cs typeface="Montserrat"/>
                <a:sym typeface="Montserrat"/>
              </a:rPr>
              <a:t>PONTOS POSITIVOS</a:t>
            </a:r>
            <a:endParaRPr b="1"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 </a:t>
            </a:r>
            <a:r>
              <a:rPr lang="pt-BR" sz="1100">
                <a:solidFill>
                  <a:schemeClr val="dk1"/>
                </a:solidFill>
                <a:latin typeface="Montserrat"/>
                <a:ea typeface="Montserrat"/>
                <a:cs typeface="Montserrat"/>
                <a:sym typeface="Montserrat"/>
              </a:rPr>
              <a:t>Os usuários gostaram da ideia de usar lego.</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 Os professores acharam que esse método seria mais ágil.</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 Gostaram da junção do digital e analógico.</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 Custo benefício.</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 Uma interface bonita.</a:t>
            </a:r>
            <a:endParaRPr/>
          </a:p>
        </p:txBody>
      </p:sp>
      <p:sp>
        <p:nvSpPr>
          <p:cNvPr id="664" name="Google Shape;664;p69"/>
          <p:cNvSpPr txBox="1"/>
          <p:nvPr/>
        </p:nvSpPr>
        <p:spPr>
          <a:xfrm>
            <a:off x="3859263" y="3471936"/>
            <a:ext cx="3000000" cy="2663100"/>
          </a:xfrm>
          <a:prstGeom prst="rect">
            <a:avLst/>
          </a:prstGeom>
          <a:noFill/>
          <a:ln cap="flat" cmpd="sng" w="9525">
            <a:solidFill>
              <a:srgbClr val="351C75"/>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pt-BR" sz="1200">
                <a:solidFill>
                  <a:schemeClr val="dk1"/>
                </a:solidFill>
                <a:latin typeface="Montserrat"/>
                <a:ea typeface="Montserrat"/>
                <a:cs typeface="Montserrat"/>
                <a:sym typeface="Montserrat"/>
              </a:rPr>
              <a:t>PONTOS A MELHORAR</a:t>
            </a:r>
            <a:endParaRPr b="1"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 </a:t>
            </a:r>
            <a:r>
              <a:rPr lang="pt-BR" sz="1100">
                <a:solidFill>
                  <a:schemeClr val="dk1"/>
                </a:solidFill>
                <a:latin typeface="Montserrat"/>
                <a:ea typeface="Montserrat"/>
                <a:cs typeface="Montserrat"/>
                <a:sym typeface="Montserrat"/>
              </a:rPr>
              <a:t>Ter uma pergunta para confirmar suas ações (ex: se deseja mesmo apagar o nome do aluno).</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 A cor da interface remeter o CESAR School.</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 Poder passar o mouse em cima dos nomes para identificar o que o mesmo se designa.</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 Listar os cursos disponíveis.</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 Poder rodar em todos os tipos de computadores.</a:t>
            </a:r>
            <a:endParaRPr sz="1100">
              <a:solidFill>
                <a:schemeClr val="dk1"/>
              </a:solidFill>
              <a:latin typeface="Montserrat"/>
              <a:ea typeface="Montserrat"/>
              <a:cs typeface="Montserrat"/>
              <a:sym typeface="Montserrat"/>
            </a:endParaRPr>
          </a:p>
        </p:txBody>
      </p:sp>
      <p:sp>
        <p:nvSpPr>
          <p:cNvPr id="665" name="Google Shape;665;p69"/>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0"/>
          <p:cNvSpPr txBox="1"/>
          <p:nvPr/>
        </p:nvSpPr>
        <p:spPr>
          <a:xfrm>
            <a:off x="1836000" y="1512000"/>
            <a:ext cx="48384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4200">
                <a:latin typeface="Montserrat"/>
                <a:ea typeface="Montserrat"/>
                <a:cs typeface="Montserrat"/>
                <a:sym typeface="Montserrat"/>
              </a:rPr>
              <a:t>7. CODIFICAÇÃO</a:t>
            </a:r>
            <a:endParaRPr b="1" sz="4200">
              <a:latin typeface="Montserrat"/>
              <a:ea typeface="Montserrat"/>
              <a:cs typeface="Montserrat"/>
              <a:sym typeface="Montserrat"/>
            </a:endParaRPr>
          </a:p>
        </p:txBody>
      </p:sp>
      <p:sp>
        <p:nvSpPr>
          <p:cNvPr id="671" name="Google Shape;671;p70"/>
          <p:cNvSpPr txBox="1"/>
          <p:nvPr/>
        </p:nvSpPr>
        <p:spPr>
          <a:xfrm>
            <a:off x="1836000" y="22998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3600">
                <a:latin typeface="Montserrat"/>
                <a:ea typeface="Montserrat"/>
                <a:cs typeface="Montserrat"/>
                <a:sym typeface="Montserrat"/>
              </a:rPr>
              <a:t>7.1 CRUD</a:t>
            </a:r>
            <a:endParaRPr b="1" sz="3600">
              <a:latin typeface="Montserrat"/>
              <a:ea typeface="Montserrat"/>
              <a:cs typeface="Montserrat"/>
              <a:sym typeface="Montserrat"/>
            </a:endParaRPr>
          </a:p>
        </p:txBody>
      </p:sp>
      <p:sp>
        <p:nvSpPr>
          <p:cNvPr id="672" name="Google Shape;672;p70"/>
          <p:cNvSpPr txBox="1"/>
          <p:nvPr/>
        </p:nvSpPr>
        <p:spPr>
          <a:xfrm>
            <a:off x="1814400" y="2973750"/>
            <a:ext cx="4581600" cy="37653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100">
                <a:solidFill>
                  <a:schemeClr val="dk1"/>
                </a:solidFill>
                <a:latin typeface="Montserrat"/>
                <a:ea typeface="Montserrat"/>
                <a:cs typeface="Montserrat"/>
                <a:sym typeface="Montserrat"/>
              </a:rPr>
              <a:t>Foi feito um CRUD, sistema de cadastro, através da linguagem de programação python, para servir de simulação do processo já realizado pela secretaria da CESAR, onde o usuário tem acesso a algumas opções, dentre elas, Listar, cadastrar, consultar, editar e remover alunos que estejam cadastrado no sistema. </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100">
                <a:solidFill>
                  <a:schemeClr val="dk1"/>
                </a:solidFill>
                <a:latin typeface="Montserrat"/>
                <a:ea typeface="Montserrat"/>
                <a:cs typeface="Montserrat"/>
                <a:sym typeface="Montserrat"/>
              </a:rPr>
              <a:t>Acatamos a utilização de dicionários para o cadastro, em que a Chave corresponde ao Nome do aluno e seus dados correspondem aos seus valores.</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100">
                <a:solidFill>
                  <a:schemeClr val="dk1"/>
                </a:solidFill>
                <a:latin typeface="Montserrat"/>
                <a:ea typeface="Montserrat"/>
                <a:cs typeface="Montserrat"/>
                <a:sym typeface="Montserrat"/>
              </a:rPr>
              <a:t>Através das funções lógicas “</a:t>
            </a:r>
            <a:r>
              <a:rPr lang="pt-BR" sz="1100">
                <a:solidFill>
                  <a:srgbClr val="CC7832"/>
                </a:solidFill>
                <a:highlight>
                  <a:srgbClr val="2B2B2B"/>
                </a:highlight>
                <a:latin typeface="Montserrat"/>
                <a:ea typeface="Montserrat"/>
                <a:cs typeface="Montserrat"/>
                <a:sym typeface="Montserrat"/>
              </a:rPr>
              <a:t>while</a:t>
            </a:r>
            <a:r>
              <a:rPr lang="pt-BR" sz="1100">
                <a:solidFill>
                  <a:schemeClr val="dk1"/>
                </a:solidFill>
                <a:latin typeface="Montserrat"/>
                <a:ea typeface="Montserrat"/>
                <a:cs typeface="Montserrat"/>
                <a:sym typeface="Montserrat"/>
              </a:rPr>
              <a:t>”, “</a:t>
            </a:r>
            <a:r>
              <a:rPr lang="pt-BR" sz="1100">
                <a:solidFill>
                  <a:srgbClr val="CC7832"/>
                </a:solidFill>
                <a:highlight>
                  <a:srgbClr val="2B2B2B"/>
                </a:highlight>
                <a:latin typeface="Montserrat"/>
                <a:ea typeface="Montserrat"/>
                <a:cs typeface="Montserrat"/>
                <a:sym typeface="Montserrat"/>
              </a:rPr>
              <a:t>if</a:t>
            </a:r>
            <a:r>
              <a:rPr lang="pt-BR" sz="1100">
                <a:solidFill>
                  <a:schemeClr val="dk1"/>
                </a:solidFill>
                <a:latin typeface="Montserrat"/>
                <a:ea typeface="Montserrat"/>
                <a:cs typeface="Montserrat"/>
                <a:sym typeface="Montserrat"/>
              </a:rPr>
              <a:t>“, “</a:t>
            </a:r>
            <a:r>
              <a:rPr lang="pt-BR" sz="1100">
                <a:solidFill>
                  <a:srgbClr val="CC7832"/>
                </a:solidFill>
                <a:highlight>
                  <a:srgbClr val="2B2B2B"/>
                </a:highlight>
                <a:latin typeface="Montserrat"/>
                <a:ea typeface="Montserrat"/>
                <a:cs typeface="Montserrat"/>
                <a:sym typeface="Montserrat"/>
              </a:rPr>
              <a:t>elif</a:t>
            </a:r>
            <a:r>
              <a:rPr lang="pt-BR" sz="1100">
                <a:solidFill>
                  <a:schemeClr val="dk1"/>
                </a:solidFill>
                <a:latin typeface="Montserrat"/>
                <a:ea typeface="Montserrat"/>
                <a:cs typeface="Montserrat"/>
                <a:sym typeface="Montserrat"/>
              </a:rPr>
              <a:t>” e “</a:t>
            </a:r>
            <a:r>
              <a:rPr lang="pt-BR" sz="1100">
                <a:solidFill>
                  <a:srgbClr val="CC7832"/>
                </a:solidFill>
                <a:highlight>
                  <a:srgbClr val="2B2B2B"/>
                </a:highlight>
                <a:latin typeface="Montserrat"/>
                <a:ea typeface="Montserrat"/>
                <a:cs typeface="Montserrat"/>
                <a:sym typeface="Montserrat"/>
              </a:rPr>
              <a:t>else</a:t>
            </a:r>
            <a:r>
              <a:rPr lang="pt-BR" sz="1100">
                <a:solidFill>
                  <a:schemeClr val="dk1"/>
                </a:solidFill>
                <a:latin typeface="Montserrat"/>
                <a:ea typeface="Montserrat"/>
                <a:cs typeface="Montserrat"/>
                <a:sym typeface="Montserrat"/>
              </a:rPr>
              <a:t>” junto a adição de valores por posição, criamos o cadastro.</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100">
                <a:solidFill>
                  <a:schemeClr val="dk1"/>
                </a:solidFill>
                <a:latin typeface="Montserrat"/>
                <a:ea typeface="Montserrat"/>
                <a:cs typeface="Montserrat"/>
                <a:sym typeface="Montserrat"/>
              </a:rPr>
              <a:t>E usando a biblioteca Json, é possível exportar os dados dos alunos cadastrados para um arquivo do tipo ‘.csv’.</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100">
                <a:solidFill>
                  <a:schemeClr val="dk1"/>
                </a:solidFill>
                <a:latin typeface="Montserrat"/>
                <a:ea typeface="Montserrat"/>
                <a:cs typeface="Montserrat"/>
                <a:sym typeface="Montserrat"/>
              </a:rPr>
              <a:t>A principal diferença do sistema proposta por nós, em relação ao sistema atual, é a enfatização da adição do código de tag NFC específica do aluno aos seus dados, que servirá como forma de  “consulta” quanto ao novo sistema de presença proposto.</a:t>
            </a:r>
            <a:endParaRPr sz="11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100">
              <a:solidFill>
                <a:srgbClr val="495052"/>
              </a:solidFill>
              <a:latin typeface="Montserrat"/>
              <a:ea typeface="Montserrat"/>
              <a:cs typeface="Montserrat"/>
              <a:sym typeface="Montserrat"/>
            </a:endParaRPr>
          </a:p>
          <a:p>
            <a:pPr indent="0" lvl="0" marL="0" rtl="0" algn="just">
              <a:spcBef>
                <a:spcPts val="0"/>
              </a:spcBef>
              <a:spcAft>
                <a:spcPts val="0"/>
              </a:spcAft>
              <a:buNone/>
            </a:pPr>
            <a:r>
              <a:t/>
            </a:r>
            <a:endParaRPr sz="1100">
              <a:solidFill>
                <a:srgbClr val="495052"/>
              </a:solidFill>
              <a:latin typeface="Montserrat"/>
              <a:ea typeface="Montserrat"/>
              <a:cs typeface="Montserrat"/>
              <a:sym typeface="Montserrat"/>
            </a:endParaRPr>
          </a:p>
        </p:txBody>
      </p:sp>
      <p:sp>
        <p:nvSpPr>
          <p:cNvPr id="673" name="Google Shape;673;p70"/>
          <p:cNvSpPr/>
          <p:nvPr/>
        </p:nvSpPr>
        <p:spPr>
          <a:xfrm>
            <a:off x="-151200" y="1557625"/>
            <a:ext cx="1965600" cy="91344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0"/>
          <p:cNvSpPr txBox="1"/>
          <p:nvPr/>
        </p:nvSpPr>
        <p:spPr>
          <a:xfrm>
            <a:off x="1836000" y="65778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3600">
                <a:latin typeface="Montserrat"/>
                <a:ea typeface="Montserrat"/>
                <a:cs typeface="Montserrat"/>
                <a:sym typeface="Montserrat"/>
              </a:rPr>
              <a:t>7.2 PLANILHA</a:t>
            </a:r>
            <a:endParaRPr b="1" sz="3600">
              <a:latin typeface="Montserrat"/>
              <a:ea typeface="Montserrat"/>
              <a:cs typeface="Montserrat"/>
              <a:sym typeface="Montserrat"/>
            </a:endParaRPr>
          </a:p>
        </p:txBody>
      </p:sp>
      <p:sp>
        <p:nvSpPr>
          <p:cNvPr id="675" name="Google Shape;675;p70"/>
          <p:cNvSpPr txBox="1"/>
          <p:nvPr/>
        </p:nvSpPr>
        <p:spPr>
          <a:xfrm>
            <a:off x="1814400" y="7260000"/>
            <a:ext cx="4581600" cy="3000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Está sendo formado um processo de “exportação” dos dados do CRUD para uma planilha excel, através do seguinte código com a utilização da biblioteca “JSON”:</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100">
              <a:solidFill>
                <a:schemeClr val="dk1"/>
              </a:solidFill>
            </a:endParaRPr>
          </a:p>
          <a:p>
            <a:pPr indent="457200" lvl="0" marL="0" rtl="0" algn="just">
              <a:lnSpc>
                <a:spcPct val="115000"/>
              </a:lnSpc>
              <a:spcBef>
                <a:spcPts val="0"/>
              </a:spcBef>
              <a:spcAft>
                <a:spcPts val="0"/>
              </a:spcAft>
              <a:buNone/>
            </a:pPr>
            <a:r>
              <a:rPr lang="pt-BR" sz="1100">
                <a:solidFill>
                  <a:srgbClr val="A9B7C6"/>
                </a:solidFill>
                <a:highlight>
                  <a:srgbClr val="2B2B2B"/>
                </a:highlight>
                <a:latin typeface="Calibri"/>
                <a:ea typeface="Calibri"/>
                <a:cs typeface="Calibri"/>
                <a:sym typeface="Calibri"/>
              </a:rPr>
              <a:t>alunos_json = json.dumps(alunos</a:t>
            </a:r>
            <a:r>
              <a:rPr lang="pt-BR" sz="1100">
                <a:solidFill>
                  <a:srgbClr val="CC7832"/>
                </a:solidFill>
                <a:highlight>
                  <a:srgbClr val="2B2B2B"/>
                </a:highlight>
                <a:latin typeface="Calibri"/>
                <a:ea typeface="Calibri"/>
                <a:cs typeface="Calibri"/>
                <a:sym typeface="Calibri"/>
              </a:rPr>
              <a:t>, </a:t>
            </a:r>
            <a:r>
              <a:rPr lang="pt-BR" sz="1100">
                <a:solidFill>
                  <a:srgbClr val="AA4926"/>
                </a:solidFill>
                <a:highlight>
                  <a:srgbClr val="2B2B2B"/>
                </a:highlight>
                <a:latin typeface="Calibri"/>
                <a:ea typeface="Calibri"/>
                <a:cs typeface="Calibri"/>
                <a:sym typeface="Calibri"/>
              </a:rPr>
              <a:t>indent</a:t>
            </a:r>
            <a:r>
              <a:rPr lang="pt-BR" sz="1100">
                <a:solidFill>
                  <a:srgbClr val="A9B7C6"/>
                </a:solidFill>
                <a:highlight>
                  <a:srgbClr val="2B2B2B"/>
                </a:highlight>
                <a:latin typeface="Calibri"/>
                <a:ea typeface="Calibri"/>
                <a:cs typeface="Calibri"/>
                <a:sym typeface="Calibri"/>
              </a:rPr>
              <a:t>=</a:t>
            </a:r>
            <a:r>
              <a:rPr lang="pt-BR" sz="1100">
                <a:solidFill>
                  <a:srgbClr val="CC7832"/>
                </a:solidFill>
                <a:highlight>
                  <a:srgbClr val="2B2B2B"/>
                </a:highlight>
                <a:latin typeface="Calibri"/>
                <a:ea typeface="Calibri"/>
                <a:cs typeface="Calibri"/>
                <a:sym typeface="Calibri"/>
              </a:rPr>
              <a:t>True</a:t>
            </a:r>
            <a:r>
              <a:rPr lang="pt-BR" sz="1100">
                <a:solidFill>
                  <a:srgbClr val="A9B7C6"/>
                </a:solidFill>
                <a:highlight>
                  <a:srgbClr val="2B2B2B"/>
                </a:highlight>
                <a:latin typeface="Calibri"/>
                <a:ea typeface="Calibri"/>
                <a:cs typeface="Calibri"/>
                <a:sym typeface="Calibri"/>
              </a:rPr>
              <a:t>) </a:t>
            </a:r>
            <a:endParaRPr sz="1100">
              <a:solidFill>
                <a:srgbClr val="A9B7C6"/>
              </a:solidFill>
              <a:highlight>
                <a:srgbClr val="2B2B2B"/>
              </a:highlight>
              <a:latin typeface="Calibri"/>
              <a:ea typeface="Calibri"/>
              <a:cs typeface="Calibri"/>
              <a:sym typeface="Calibri"/>
            </a:endParaRPr>
          </a:p>
          <a:p>
            <a:pPr indent="457200" lvl="0" marL="0" rtl="0" algn="just">
              <a:lnSpc>
                <a:spcPct val="115000"/>
              </a:lnSpc>
              <a:spcBef>
                <a:spcPts val="0"/>
              </a:spcBef>
              <a:spcAft>
                <a:spcPts val="0"/>
              </a:spcAft>
              <a:buNone/>
            </a:pPr>
            <a:r>
              <a:rPr lang="pt-BR" sz="1100">
                <a:solidFill>
                  <a:srgbClr val="CC7832"/>
                </a:solidFill>
                <a:highlight>
                  <a:srgbClr val="2B2B2B"/>
                </a:highlight>
                <a:latin typeface="Calibri"/>
                <a:ea typeface="Calibri"/>
                <a:cs typeface="Calibri"/>
                <a:sym typeface="Calibri"/>
              </a:rPr>
              <a:t>with </a:t>
            </a:r>
            <a:r>
              <a:rPr lang="pt-BR" sz="1100">
                <a:solidFill>
                  <a:srgbClr val="8888C6"/>
                </a:solidFill>
                <a:highlight>
                  <a:srgbClr val="2B2B2B"/>
                </a:highlight>
                <a:latin typeface="Calibri"/>
                <a:ea typeface="Calibri"/>
                <a:cs typeface="Calibri"/>
                <a:sym typeface="Calibri"/>
              </a:rPr>
              <a:t>open</a:t>
            </a:r>
            <a:r>
              <a:rPr lang="pt-BR" sz="1100">
                <a:solidFill>
                  <a:srgbClr val="A9B7C6"/>
                </a:solidFill>
                <a:highlight>
                  <a:srgbClr val="2B2B2B"/>
                </a:highlight>
                <a:latin typeface="Calibri"/>
                <a:ea typeface="Calibri"/>
                <a:cs typeface="Calibri"/>
                <a:sym typeface="Calibri"/>
              </a:rPr>
              <a:t>(</a:t>
            </a:r>
            <a:r>
              <a:rPr lang="pt-BR" sz="1100">
                <a:solidFill>
                  <a:srgbClr val="6A8759"/>
                </a:solidFill>
                <a:highlight>
                  <a:srgbClr val="2B2B2B"/>
                </a:highlight>
                <a:latin typeface="Calibri"/>
                <a:ea typeface="Calibri"/>
                <a:cs typeface="Calibri"/>
                <a:sym typeface="Calibri"/>
              </a:rPr>
              <a:t>'CADASTRO DE ALUNOS.csv'</a:t>
            </a:r>
            <a:r>
              <a:rPr lang="pt-BR" sz="1100">
                <a:solidFill>
                  <a:srgbClr val="CC7832"/>
                </a:solidFill>
                <a:highlight>
                  <a:srgbClr val="2B2B2B"/>
                </a:highlight>
                <a:latin typeface="Calibri"/>
                <a:ea typeface="Calibri"/>
                <a:cs typeface="Calibri"/>
                <a:sym typeface="Calibri"/>
              </a:rPr>
              <a:t>, </a:t>
            </a:r>
            <a:r>
              <a:rPr lang="pt-BR" sz="1100">
                <a:solidFill>
                  <a:srgbClr val="6A8759"/>
                </a:solidFill>
                <a:highlight>
                  <a:srgbClr val="2B2B2B"/>
                </a:highlight>
                <a:latin typeface="Calibri"/>
                <a:ea typeface="Calibri"/>
                <a:cs typeface="Calibri"/>
                <a:sym typeface="Calibri"/>
              </a:rPr>
              <a:t>'w+'</a:t>
            </a:r>
            <a:r>
              <a:rPr lang="pt-BR" sz="1100">
                <a:solidFill>
                  <a:srgbClr val="A9B7C6"/>
                </a:solidFill>
                <a:highlight>
                  <a:srgbClr val="2B2B2B"/>
                </a:highlight>
                <a:latin typeface="Calibri"/>
                <a:ea typeface="Calibri"/>
                <a:cs typeface="Calibri"/>
                <a:sym typeface="Calibri"/>
              </a:rPr>
              <a:t>) </a:t>
            </a:r>
            <a:r>
              <a:rPr lang="pt-BR" sz="1100">
                <a:solidFill>
                  <a:srgbClr val="CC7832"/>
                </a:solidFill>
                <a:highlight>
                  <a:srgbClr val="2B2B2B"/>
                </a:highlight>
                <a:latin typeface="Calibri"/>
                <a:ea typeface="Calibri"/>
                <a:cs typeface="Calibri"/>
                <a:sym typeface="Calibri"/>
              </a:rPr>
              <a:t>as </a:t>
            </a:r>
            <a:r>
              <a:rPr lang="pt-BR" sz="1100">
                <a:solidFill>
                  <a:srgbClr val="A9B7C6"/>
                </a:solidFill>
                <a:highlight>
                  <a:srgbClr val="2B2B2B"/>
                </a:highlight>
                <a:latin typeface="Calibri"/>
                <a:ea typeface="Calibri"/>
                <a:cs typeface="Calibri"/>
                <a:sym typeface="Calibri"/>
              </a:rPr>
              <a:t>file:</a:t>
            </a:r>
            <a:endParaRPr sz="1100">
              <a:solidFill>
                <a:srgbClr val="A9B7C6"/>
              </a:solidFill>
              <a:highlight>
                <a:srgbClr val="2B2B2B"/>
              </a:highlight>
              <a:latin typeface="Calibri"/>
              <a:ea typeface="Calibri"/>
              <a:cs typeface="Calibri"/>
              <a:sym typeface="Calibri"/>
            </a:endParaRPr>
          </a:p>
          <a:p>
            <a:pPr indent="457200" lvl="0" marL="0" rtl="0" algn="just">
              <a:lnSpc>
                <a:spcPct val="115000"/>
              </a:lnSpc>
              <a:spcBef>
                <a:spcPts val="0"/>
              </a:spcBef>
              <a:spcAft>
                <a:spcPts val="0"/>
              </a:spcAft>
              <a:buNone/>
            </a:pPr>
            <a:r>
              <a:rPr lang="pt-BR" sz="1100">
                <a:solidFill>
                  <a:srgbClr val="A9B7C6"/>
                </a:solidFill>
                <a:highlight>
                  <a:srgbClr val="2B2B2B"/>
                </a:highlight>
                <a:latin typeface="Calibri"/>
                <a:ea typeface="Calibri"/>
                <a:cs typeface="Calibri"/>
                <a:sym typeface="Calibri"/>
              </a:rPr>
              <a:t>   file.write(alunos_json)</a:t>
            </a:r>
            <a:endParaRPr sz="1100">
              <a:solidFill>
                <a:srgbClr val="A9B7C6"/>
              </a:solidFill>
              <a:highlight>
                <a:srgbClr val="2B2B2B"/>
              </a:highlight>
              <a:latin typeface="Calibri"/>
              <a:ea typeface="Calibri"/>
              <a:cs typeface="Calibri"/>
              <a:sym typeface="Calibri"/>
            </a:endParaRPr>
          </a:p>
          <a:p>
            <a:pPr indent="457200" lvl="0" marL="0" rtl="0" algn="just">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O método tem como objetivo simplificar o trabalho do professor, agilizando a criação de uma planilha com o nome dos alunos presentes (método utilizado por praticamente todos os professores: Chamada → Planilha → Presença no sistema).</a:t>
            </a:r>
            <a:endParaRPr sz="1100">
              <a:solidFill>
                <a:schemeClr val="dk1"/>
              </a:solidFill>
              <a:latin typeface="Montserrat"/>
              <a:ea typeface="Montserrat"/>
              <a:cs typeface="Montserrat"/>
              <a:sym typeface="Montserrat"/>
            </a:endParaRPr>
          </a:p>
        </p:txBody>
      </p:sp>
      <p:sp>
        <p:nvSpPr>
          <p:cNvPr id="676" name="Google Shape;676;p70"/>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1"/>
          <p:cNvSpPr/>
          <p:nvPr/>
        </p:nvSpPr>
        <p:spPr>
          <a:xfrm>
            <a:off x="-151200" y="1557625"/>
            <a:ext cx="1965600" cy="91344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1"/>
          <p:cNvSpPr txBox="1"/>
          <p:nvPr/>
        </p:nvSpPr>
        <p:spPr>
          <a:xfrm>
            <a:off x="1814400" y="1557625"/>
            <a:ext cx="4687200" cy="14232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O projeto consiste em simplificar a criação de uma planilha ao ser realizado o processo de presença (leitura de tag). A tag lida possui um código especifico, o código é passado para o computador e o programa identificaria o código, associando-o ao aluno, e, ao ser feita a associação, os dados do aluno seriam mandados para a planilha, criando um documento com os alunos presentes na sala de aula.</a:t>
            </a:r>
            <a:endParaRPr/>
          </a:p>
        </p:txBody>
      </p:sp>
      <p:sp>
        <p:nvSpPr>
          <p:cNvPr id="683" name="Google Shape;683;p71"/>
          <p:cNvSpPr txBox="1"/>
          <p:nvPr/>
        </p:nvSpPr>
        <p:spPr>
          <a:xfrm>
            <a:off x="1878000" y="371225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3600">
                <a:latin typeface="Montserrat"/>
                <a:ea typeface="Montserrat"/>
                <a:cs typeface="Montserrat"/>
                <a:sym typeface="Montserrat"/>
              </a:rPr>
              <a:t>7.3 CÓDIGO</a:t>
            </a:r>
            <a:endParaRPr b="1" sz="3600">
              <a:latin typeface="Montserrat"/>
              <a:ea typeface="Montserrat"/>
              <a:cs typeface="Montserrat"/>
              <a:sym typeface="Montserrat"/>
            </a:endParaRPr>
          </a:p>
        </p:txBody>
      </p:sp>
      <p:pic>
        <p:nvPicPr>
          <p:cNvPr id="684" name="Google Shape;684;p71"/>
          <p:cNvPicPr preferRelativeResize="0"/>
          <p:nvPr/>
        </p:nvPicPr>
        <p:blipFill>
          <a:blip r:embed="rId3">
            <a:alphaModFix/>
          </a:blip>
          <a:stretch>
            <a:fillRect/>
          </a:stretch>
        </p:blipFill>
        <p:spPr>
          <a:xfrm>
            <a:off x="1878000" y="4435250"/>
            <a:ext cx="5440800" cy="2068637"/>
          </a:xfrm>
          <a:prstGeom prst="rect">
            <a:avLst/>
          </a:prstGeom>
          <a:noFill/>
          <a:ln>
            <a:noFill/>
          </a:ln>
        </p:spPr>
      </p:pic>
      <p:pic>
        <p:nvPicPr>
          <p:cNvPr id="685" name="Google Shape;685;p71"/>
          <p:cNvPicPr preferRelativeResize="0"/>
          <p:nvPr/>
        </p:nvPicPr>
        <p:blipFill>
          <a:blip r:embed="rId4">
            <a:alphaModFix/>
          </a:blip>
          <a:stretch>
            <a:fillRect/>
          </a:stretch>
        </p:blipFill>
        <p:spPr>
          <a:xfrm>
            <a:off x="1878000" y="6510512"/>
            <a:ext cx="5440800" cy="2909316"/>
          </a:xfrm>
          <a:prstGeom prst="rect">
            <a:avLst/>
          </a:prstGeom>
          <a:noFill/>
          <a:ln>
            <a:noFill/>
          </a:ln>
        </p:spPr>
      </p:pic>
      <p:sp>
        <p:nvSpPr>
          <p:cNvPr id="686" name="Google Shape;686;p71"/>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p:nvPr/>
        </p:nvSpPr>
        <p:spPr>
          <a:xfrm>
            <a:off x="0" y="4060800"/>
            <a:ext cx="7560000" cy="24840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txBox="1"/>
          <p:nvPr/>
        </p:nvSpPr>
        <p:spPr>
          <a:xfrm>
            <a:off x="1792800" y="1133525"/>
            <a:ext cx="4815600" cy="2169300"/>
          </a:xfrm>
          <a:prstGeom prst="rect">
            <a:avLst/>
          </a:prstGeom>
          <a:noFill/>
          <a:ln>
            <a:noFill/>
          </a:ln>
        </p:spPr>
        <p:txBody>
          <a:bodyPr anchorCtr="0" anchor="t" bIns="91425" lIns="91425" spcFirstLastPara="1" rIns="91425" wrap="square" tIns="91425">
            <a:noAutofit/>
          </a:bodyPr>
          <a:lstStyle/>
          <a:p>
            <a:pPr indent="449580" lvl="0" marL="0" rtl="0" algn="just">
              <a:spcBef>
                <a:spcPts val="120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As hipóteses levantadas durante o Status Report 1 foram analisadas e discutidas:</a:t>
            </a:r>
            <a:endParaRPr sz="1200">
              <a:solidFill>
                <a:schemeClr val="dk1"/>
              </a:solidFill>
              <a:latin typeface="Montserrat"/>
              <a:ea typeface="Montserrat"/>
              <a:cs typeface="Montserrat"/>
              <a:sym typeface="Montserrat"/>
            </a:endParaRPr>
          </a:p>
          <a:p>
            <a:pPr indent="-304800" lvl="0" marL="940435" rtl="0" algn="just">
              <a:spcBef>
                <a:spcPts val="120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As que apontavam para a ineficiência do sistema AcadWeb (o AcadWeb é complicado para os professores registrarem as faltas dos alunos; o sistema é ineficiente) apontam ser verdadeiras, porém é de difícil análise, uma vez que não houve contato e </a:t>
            </a:r>
            <a:r>
              <a:rPr lang="pt-BR" sz="1200">
                <a:solidFill>
                  <a:schemeClr val="dk1"/>
                </a:solidFill>
                <a:latin typeface="Montserrat"/>
                <a:ea typeface="Montserrat"/>
                <a:cs typeface="Montserrat"/>
                <a:sym typeface="Montserrat"/>
              </a:rPr>
              <a:t>vivência</a:t>
            </a:r>
            <a:r>
              <a:rPr lang="pt-BR" sz="1200">
                <a:solidFill>
                  <a:schemeClr val="dk1"/>
                </a:solidFill>
                <a:latin typeface="Montserrat"/>
                <a:ea typeface="Montserrat"/>
                <a:cs typeface="Montserrat"/>
                <a:sym typeface="Montserrat"/>
              </a:rPr>
              <a:t> com o sistema, mas os relatos tendem a comprová-las.</a:t>
            </a:r>
            <a:endParaRPr sz="1200">
              <a:solidFill>
                <a:schemeClr val="dk1"/>
              </a:solidFill>
              <a:latin typeface="Montserrat"/>
              <a:ea typeface="Montserrat"/>
              <a:cs typeface="Montserrat"/>
              <a:sym typeface="Montserrat"/>
            </a:endParaRPr>
          </a:p>
          <a:p>
            <a:pPr indent="-304800" lvl="0" marL="940435" rtl="0" algn="just">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Os professores não gostarem ou serem indiferentes ao processo foi comprovado através de uma pesquisa realizada pelo grupo através do Google Forms.</a:t>
            </a:r>
            <a:endParaRPr sz="1200">
              <a:solidFill>
                <a:srgbClr val="495052"/>
              </a:solidFill>
              <a:latin typeface="Montserrat"/>
              <a:ea typeface="Montserrat"/>
              <a:cs typeface="Montserrat"/>
              <a:sym typeface="Montserrat"/>
            </a:endParaRPr>
          </a:p>
        </p:txBody>
      </p:sp>
      <p:sp>
        <p:nvSpPr>
          <p:cNvPr id="131" name="Google Shape;131;p18"/>
          <p:cNvSpPr txBox="1"/>
          <p:nvPr/>
        </p:nvSpPr>
        <p:spPr>
          <a:xfrm>
            <a:off x="1792800" y="6621000"/>
            <a:ext cx="4815600" cy="3067200"/>
          </a:xfrm>
          <a:prstGeom prst="rect">
            <a:avLst/>
          </a:prstGeom>
          <a:noFill/>
          <a:ln>
            <a:noFill/>
          </a:ln>
        </p:spPr>
        <p:txBody>
          <a:bodyPr anchorCtr="0" anchor="t" bIns="91425" lIns="91425" spcFirstLastPara="1" rIns="91425" wrap="square" tIns="91425">
            <a:noAutofit/>
          </a:bodyPr>
          <a:lstStyle/>
          <a:p>
            <a:pPr indent="-304800" lvl="0" marL="940435" rtl="0" algn="just">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Questões internas relacionadas a comportamento e ambiente (o barulho das conversas das pessoas atrapalha a chamada oral;  a quantidade de alunos na sala de aula interfere na velocidade da chamada) são em sua maior parte verdadeiras, porém, a falta de organização em muitos casos também é causa de atrasos.</a:t>
            </a:r>
            <a:endParaRPr sz="1200">
              <a:solidFill>
                <a:schemeClr val="dk1"/>
              </a:solidFill>
              <a:latin typeface="Montserrat"/>
              <a:ea typeface="Montserrat"/>
              <a:cs typeface="Montserrat"/>
              <a:sym typeface="Montserrat"/>
            </a:endParaRPr>
          </a:p>
          <a:p>
            <a:pPr indent="-304800" lvl="0" marL="940435" rtl="0" algn="just">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A causa do problema não foi exclusivamente do sistema AcadWeb, foram observados diversos fatores como agravantes, como por exemplo a organização de sala, o método, entre outros.</a:t>
            </a:r>
            <a:endParaRPr sz="1200">
              <a:solidFill>
                <a:schemeClr val="dk1"/>
              </a:solidFill>
              <a:latin typeface="Montserrat"/>
              <a:ea typeface="Montserrat"/>
              <a:cs typeface="Montserrat"/>
              <a:sym typeface="Montserrat"/>
            </a:endParaRPr>
          </a:p>
          <a:p>
            <a:pPr indent="-304800" lvl="0" marL="940435" rtl="0" algn="just">
              <a:spcBef>
                <a:spcPts val="0"/>
              </a:spcBef>
              <a:spcAft>
                <a:spcPts val="1000"/>
              </a:spcAft>
              <a:buClr>
                <a:schemeClr val="dk1"/>
              </a:buClr>
              <a:buSzPts val="1200"/>
              <a:buFont typeface="Montserrat"/>
              <a:buChar char="●"/>
            </a:pPr>
            <a:r>
              <a:rPr lang="pt-BR" sz="1200">
                <a:solidFill>
                  <a:schemeClr val="dk1"/>
                </a:solidFill>
                <a:latin typeface="Montserrat"/>
                <a:ea typeface="Montserrat"/>
                <a:cs typeface="Montserrat"/>
                <a:sym typeface="Montserrat"/>
              </a:rPr>
              <a:t>A indiferença dos alunos quanto ao processo de chamada também foi comprovada através de uma pesquisa pelo Google Forms.  </a:t>
            </a:r>
            <a:endParaRPr sz="1200">
              <a:solidFill>
                <a:srgbClr val="495052"/>
              </a:solidFill>
              <a:latin typeface="Montserrat"/>
              <a:ea typeface="Montserrat"/>
              <a:cs typeface="Montserrat"/>
              <a:sym typeface="Montserrat"/>
            </a:endParaRPr>
          </a:p>
        </p:txBody>
      </p:sp>
      <p:sp>
        <p:nvSpPr>
          <p:cNvPr id="132" name="Google Shape;132;p18"/>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133" name="Google Shape;133;p18"/>
          <p:cNvPicPr preferRelativeResize="0"/>
          <p:nvPr/>
        </p:nvPicPr>
        <p:blipFill>
          <a:blip r:embed="rId3">
            <a:alphaModFix/>
          </a:blip>
          <a:stretch>
            <a:fillRect/>
          </a:stretch>
        </p:blipFill>
        <p:spPr>
          <a:xfrm>
            <a:off x="1469400" y="4207675"/>
            <a:ext cx="5462400" cy="1974255"/>
          </a:xfrm>
          <a:prstGeom prst="rect">
            <a:avLst/>
          </a:prstGeom>
          <a:noFill/>
          <a:ln>
            <a:noFill/>
          </a:ln>
        </p:spPr>
      </p:pic>
      <p:sp>
        <p:nvSpPr>
          <p:cNvPr id="134" name="Google Shape;134;p18"/>
          <p:cNvSpPr txBox="1"/>
          <p:nvPr/>
        </p:nvSpPr>
        <p:spPr>
          <a:xfrm>
            <a:off x="1469400" y="6147600"/>
            <a:ext cx="54624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900">
                <a:solidFill>
                  <a:srgbClr val="495052"/>
                </a:solidFill>
                <a:latin typeface="Montserrat"/>
                <a:ea typeface="Montserrat"/>
                <a:cs typeface="Montserrat"/>
                <a:sym typeface="Montserrat"/>
              </a:rPr>
              <a:t>Captura de tela de pergunta e respostas obtidas no Formulário online para professores.</a:t>
            </a:r>
            <a:endParaRPr sz="900">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72"/>
          <p:cNvSpPr/>
          <p:nvPr/>
        </p:nvSpPr>
        <p:spPr>
          <a:xfrm>
            <a:off x="-151200" y="2379625"/>
            <a:ext cx="1965600" cy="83124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2" name="Google Shape;692;p72"/>
          <p:cNvPicPr preferRelativeResize="0"/>
          <p:nvPr/>
        </p:nvPicPr>
        <p:blipFill>
          <a:blip r:embed="rId3">
            <a:alphaModFix/>
          </a:blip>
          <a:stretch>
            <a:fillRect/>
          </a:stretch>
        </p:blipFill>
        <p:spPr>
          <a:xfrm>
            <a:off x="1966800" y="2379613"/>
            <a:ext cx="5440800" cy="3069896"/>
          </a:xfrm>
          <a:prstGeom prst="rect">
            <a:avLst/>
          </a:prstGeom>
          <a:noFill/>
          <a:ln>
            <a:noFill/>
          </a:ln>
        </p:spPr>
      </p:pic>
      <p:pic>
        <p:nvPicPr>
          <p:cNvPr id="693" name="Google Shape;693;p72"/>
          <p:cNvPicPr preferRelativeResize="0"/>
          <p:nvPr/>
        </p:nvPicPr>
        <p:blipFill>
          <a:blip r:embed="rId4">
            <a:alphaModFix/>
          </a:blip>
          <a:stretch>
            <a:fillRect/>
          </a:stretch>
        </p:blipFill>
        <p:spPr>
          <a:xfrm>
            <a:off x="1966800" y="5449508"/>
            <a:ext cx="5440800" cy="1530225"/>
          </a:xfrm>
          <a:prstGeom prst="rect">
            <a:avLst/>
          </a:prstGeom>
          <a:noFill/>
          <a:ln>
            <a:noFill/>
          </a:ln>
        </p:spPr>
      </p:pic>
      <p:pic>
        <p:nvPicPr>
          <p:cNvPr id="694" name="Google Shape;694;p72"/>
          <p:cNvPicPr preferRelativeResize="0"/>
          <p:nvPr/>
        </p:nvPicPr>
        <p:blipFill>
          <a:blip r:embed="rId5">
            <a:alphaModFix/>
          </a:blip>
          <a:stretch>
            <a:fillRect/>
          </a:stretch>
        </p:blipFill>
        <p:spPr>
          <a:xfrm>
            <a:off x="1966800" y="6979724"/>
            <a:ext cx="5440800" cy="3173827"/>
          </a:xfrm>
          <a:prstGeom prst="rect">
            <a:avLst/>
          </a:prstGeom>
          <a:noFill/>
          <a:ln>
            <a:noFill/>
          </a:ln>
        </p:spPr>
      </p:pic>
      <p:sp>
        <p:nvSpPr>
          <p:cNvPr id="695" name="Google Shape;695;p72"/>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3"/>
          <p:cNvSpPr/>
          <p:nvPr/>
        </p:nvSpPr>
        <p:spPr>
          <a:xfrm>
            <a:off x="-151200" y="2455125"/>
            <a:ext cx="1965600" cy="82368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1" name="Google Shape;701;p73"/>
          <p:cNvPicPr preferRelativeResize="0"/>
          <p:nvPr/>
        </p:nvPicPr>
        <p:blipFill>
          <a:blip r:embed="rId3">
            <a:alphaModFix/>
          </a:blip>
          <a:stretch>
            <a:fillRect/>
          </a:stretch>
        </p:blipFill>
        <p:spPr>
          <a:xfrm>
            <a:off x="1988400" y="2455125"/>
            <a:ext cx="5440800" cy="3532741"/>
          </a:xfrm>
          <a:prstGeom prst="rect">
            <a:avLst/>
          </a:prstGeom>
          <a:noFill/>
          <a:ln>
            <a:noFill/>
          </a:ln>
        </p:spPr>
      </p:pic>
      <p:pic>
        <p:nvPicPr>
          <p:cNvPr id="702" name="Google Shape;702;p73"/>
          <p:cNvPicPr preferRelativeResize="0"/>
          <p:nvPr/>
        </p:nvPicPr>
        <p:blipFill>
          <a:blip r:embed="rId4">
            <a:alphaModFix/>
          </a:blip>
          <a:stretch>
            <a:fillRect/>
          </a:stretch>
        </p:blipFill>
        <p:spPr>
          <a:xfrm>
            <a:off x="1988400" y="5987866"/>
            <a:ext cx="5440800" cy="1237404"/>
          </a:xfrm>
          <a:prstGeom prst="rect">
            <a:avLst/>
          </a:prstGeom>
          <a:noFill/>
          <a:ln>
            <a:noFill/>
          </a:ln>
        </p:spPr>
      </p:pic>
      <p:pic>
        <p:nvPicPr>
          <p:cNvPr id="703" name="Google Shape;703;p73"/>
          <p:cNvPicPr preferRelativeResize="0"/>
          <p:nvPr/>
        </p:nvPicPr>
        <p:blipFill>
          <a:blip r:embed="rId5">
            <a:alphaModFix/>
          </a:blip>
          <a:stretch>
            <a:fillRect/>
          </a:stretch>
        </p:blipFill>
        <p:spPr>
          <a:xfrm>
            <a:off x="1988400" y="7225270"/>
            <a:ext cx="5440800" cy="2569266"/>
          </a:xfrm>
          <a:prstGeom prst="rect">
            <a:avLst/>
          </a:prstGeom>
          <a:noFill/>
          <a:ln>
            <a:noFill/>
          </a:ln>
        </p:spPr>
      </p:pic>
      <p:sp>
        <p:nvSpPr>
          <p:cNvPr id="704" name="Google Shape;704;p73"/>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4"/>
          <p:cNvSpPr/>
          <p:nvPr/>
        </p:nvSpPr>
        <p:spPr>
          <a:xfrm>
            <a:off x="-151200" y="1557625"/>
            <a:ext cx="1965600" cy="91344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0" name="Google Shape;710;p74"/>
          <p:cNvPicPr preferRelativeResize="0"/>
          <p:nvPr/>
        </p:nvPicPr>
        <p:blipFill>
          <a:blip r:embed="rId3">
            <a:alphaModFix/>
          </a:blip>
          <a:stretch>
            <a:fillRect/>
          </a:stretch>
        </p:blipFill>
        <p:spPr>
          <a:xfrm>
            <a:off x="1945200" y="1557625"/>
            <a:ext cx="5440800" cy="1681358"/>
          </a:xfrm>
          <a:prstGeom prst="rect">
            <a:avLst/>
          </a:prstGeom>
          <a:noFill/>
          <a:ln>
            <a:noFill/>
          </a:ln>
        </p:spPr>
      </p:pic>
      <p:pic>
        <p:nvPicPr>
          <p:cNvPr id="711" name="Google Shape;711;p74"/>
          <p:cNvPicPr preferRelativeResize="0"/>
          <p:nvPr/>
        </p:nvPicPr>
        <p:blipFill>
          <a:blip r:embed="rId4">
            <a:alphaModFix/>
          </a:blip>
          <a:stretch>
            <a:fillRect/>
          </a:stretch>
        </p:blipFill>
        <p:spPr>
          <a:xfrm>
            <a:off x="1945200" y="3238983"/>
            <a:ext cx="5440800" cy="972921"/>
          </a:xfrm>
          <a:prstGeom prst="rect">
            <a:avLst/>
          </a:prstGeom>
          <a:noFill/>
          <a:ln>
            <a:noFill/>
          </a:ln>
        </p:spPr>
      </p:pic>
      <p:sp>
        <p:nvSpPr>
          <p:cNvPr id="712" name="Google Shape;712;p74"/>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75"/>
          <p:cNvSpPr/>
          <p:nvPr/>
        </p:nvSpPr>
        <p:spPr>
          <a:xfrm>
            <a:off x="0" y="5050200"/>
            <a:ext cx="7603200" cy="45618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5"/>
          <p:cNvSpPr txBox="1"/>
          <p:nvPr/>
        </p:nvSpPr>
        <p:spPr>
          <a:xfrm>
            <a:off x="1836000" y="1512000"/>
            <a:ext cx="4560000" cy="7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200">
                <a:latin typeface="Montserrat"/>
                <a:ea typeface="Montserrat"/>
                <a:cs typeface="Montserrat"/>
                <a:sym typeface="Montserrat"/>
              </a:rPr>
              <a:t>8. CRITÉRIOS DE PROCESSO</a:t>
            </a:r>
            <a:endParaRPr b="1" sz="4200">
              <a:latin typeface="Montserrat"/>
              <a:ea typeface="Montserrat"/>
              <a:cs typeface="Montserrat"/>
              <a:sym typeface="Montserrat"/>
            </a:endParaRPr>
          </a:p>
        </p:txBody>
      </p:sp>
      <p:sp>
        <p:nvSpPr>
          <p:cNvPr id="719" name="Google Shape;719;p75"/>
          <p:cNvSpPr txBox="1"/>
          <p:nvPr/>
        </p:nvSpPr>
        <p:spPr>
          <a:xfrm>
            <a:off x="1836000" y="3061800"/>
            <a:ext cx="4560000" cy="12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600">
                <a:latin typeface="Montserrat"/>
                <a:ea typeface="Montserrat"/>
                <a:cs typeface="Montserrat"/>
                <a:sym typeface="Montserrat"/>
              </a:rPr>
              <a:t>8.1 PLANEJADO X REALIZADO</a:t>
            </a:r>
            <a:endParaRPr b="1" sz="3600">
              <a:latin typeface="Montserrat"/>
              <a:ea typeface="Montserrat"/>
              <a:cs typeface="Montserrat"/>
              <a:sym typeface="Montserrat"/>
            </a:endParaRPr>
          </a:p>
        </p:txBody>
      </p:sp>
      <p:sp>
        <p:nvSpPr>
          <p:cNvPr id="720" name="Google Shape;720;p75"/>
          <p:cNvSpPr txBox="1"/>
          <p:nvPr/>
        </p:nvSpPr>
        <p:spPr>
          <a:xfrm>
            <a:off x="1920125" y="4280550"/>
            <a:ext cx="4476000" cy="6228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100">
                <a:solidFill>
                  <a:schemeClr val="dk1"/>
                </a:solidFill>
                <a:latin typeface="Montserrat"/>
                <a:ea typeface="Montserrat"/>
                <a:cs typeface="Montserrat"/>
                <a:sym typeface="Montserrat"/>
              </a:rPr>
              <a:t>A seguir, a planilha com as atividades, suas datas e status do que foi definido para o Status Repost 2. Também está listado o que planeja-se fazer até o Status Report 3.</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rgbClr val="495052"/>
              </a:solidFill>
              <a:latin typeface="Montserrat"/>
              <a:ea typeface="Montserrat"/>
              <a:cs typeface="Montserrat"/>
              <a:sym typeface="Montserrat"/>
            </a:endParaRPr>
          </a:p>
        </p:txBody>
      </p:sp>
      <p:graphicFrame>
        <p:nvGraphicFramePr>
          <p:cNvPr id="721" name="Google Shape;721;p75"/>
          <p:cNvGraphicFramePr/>
          <p:nvPr/>
        </p:nvGraphicFramePr>
        <p:xfrm>
          <a:off x="929800" y="5262588"/>
          <a:ext cx="3000000" cy="3000000"/>
        </p:xfrm>
        <a:graphic>
          <a:graphicData uri="http://schemas.openxmlformats.org/drawingml/2006/table">
            <a:tbl>
              <a:tblPr>
                <a:noFill/>
                <a:tableStyleId>{7E0EE1C1-D242-479E-ADC6-5F25C0CA32B9}</a:tableStyleId>
              </a:tblPr>
              <a:tblGrid>
                <a:gridCol w="762000"/>
                <a:gridCol w="4352925"/>
                <a:gridCol w="628650"/>
              </a:tblGrid>
              <a:tr h="12700">
                <a:tc>
                  <a:txBody>
                    <a:bodyPr/>
                    <a:lstStyle/>
                    <a:p>
                      <a:pPr indent="0" lvl="0" marL="0" rtl="0" algn="ctr">
                        <a:spcBef>
                          <a:spcPts val="0"/>
                        </a:spcBef>
                        <a:spcAft>
                          <a:spcPts val="0"/>
                        </a:spcAft>
                        <a:buNone/>
                      </a:pPr>
                      <a:r>
                        <a:rPr b="1" lang="pt-BR" sz="800">
                          <a:latin typeface="Montserrat"/>
                          <a:ea typeface="Montserrat"/>
                          <a:cs typeface="Montserrat"/>
                          <a:sym typeface="Montserrat"/>
                        </a:rPr>
                        <a:t>DATA</a:t>
                      </a:r>
                      <a:endParaRPr b="1" sz="800">
                        <a:latin typeface="Montserrat"/>
                        <a:ea typeface="Montserrat"/>
                        <a:cs typeface="Montserrat"/>
                        <a:sym typeface="Montserrat"/>
                      </a:endParaRPr>
                    </a:p>
                  </a:txBody>
                  <a:tcPr marT="63500" marB="63500" marR="63500" marL="63500">
                    <a:solidFill>
                      <a:srgbClr val="3D85C6"/>
                    </a:solidFill>
                  </a:tcPr>
                </a:tc>
                <a:tc>
                  <a:txBody>
                    <a:bodyPr/>
                    <a:lstStyle/>
                    <a:p>
                      <a:pPr indent="0" lvl="0" marL="0" rtl="0" algn="ctr">
                        <a:spcBef>
                          <a:spcPts val="0"/>
                        </a:spcBef>
                        <a:spcAft>
                          <a:spcPts val="0"/>
                        </a:spcAft>
                        <a:buNone/>
                      </a:pPr>
                      <a:r>
                        <a:rPr b="1" lang="pt-BR" sz="800">
                          <a:latin typeface="Montserrat"/>
                          <a:ea typeface="Montserrat"/>
                          <a:cs typeface="Montserrat"/>
                          <a:sym typeface="Montserrat"/>
                        </a:rPr>
                        <a:t>ATIVIDADE</a:t>
                      </a:r>
                      <a:endParaRPr b="1" sz="800">
                        <a:latin typeface="Montserrat"/>
                        <a:ea typeface="Montserrat"/>
                        <a:cs typeface="Montserrat"/>
                        <a:sym typeface="Montserrat"/>
                      </a:endParaRPr>
                    </a:p>
                  </a:txBody>
                  <a:tcPr marT="63500" marB="63500" marR="63500" marL="63500">
                    <a:solidFill>
                      <a:srgbClr val="3D85C6"/>
                    </a:solidFill>
                  </a:tcPr>
                </a:tc>
                <a:tc>
                  <a:txBody>
                    <a:bodyPr/>
                    <a:lstStyle/>
                    <a:p>
                      <a:pPr indent="0" lvl="0" marL="0" rtl="0" algn="ctr">
                        <a:spcBef>
                          <a:spcPts val="0"/>
                        </a:spcBef>
                        <a:spcAft>
                          <a:spcPts val="0"/>
                        </a:spcAft>
                        <a:buNone/>
                      </a:pPr>
                      <a:r>
                        <a:rPr b="1" lang="pt-BR" sz="800">
                          <a:latin typeface="Montserrat"/>
                          <a:ea typeface="Montserrat"/>
                          <a:cs typeface="Montserrat"/>
                          <a:sym typeface="Montserrat"/>
                        </a:rPr>
                        <a:t>FEITO</a:t>
                      </a:r>
                      <a:endParaRPr b="1" sz="800">
                        <a:latin typeface="Montserrat"/>
                        <a:ea typeface="Montserrat"/>
                        <a:cs typeface="Montserrat"/>
                        <a:sym typeface="Montserrat"/>
                      </a:endParaRPr>
                    </a:p>
                  </a:txBody>
                  <a:tcPr marT="63500" marB="63500" marR="63500" marL="63500">
                    <a:solidFill>
                      <a:srgbClr val="3D85C6"/>
                    </a:solidFill>
                  </a:tcPr>
                </a:tc>
              </a:tr>
              <a:tr h="12700">
                <a:tc>
                  <a:txBody>
                    <a:bodyPr/>
                    <a:lstStyle/>
                    <a:p>
                      <a:pPr indent="0" lvl="0" marL="0" rtl="0" algn="ctr">
                        <a:spcBef>
                          <a:spcPts val="0"/>
                        </a:spcBef>
                        <a:spcAft>
                          <a:spcPts val="0"/>
                        </a:spcAft>
                        <a:buNone/>
                      </a:pPr>
                      <a:r>
                        <a:rPr b="1" lang="pt-BR" sz="800">
                          <a:latin typeface="Montserrat"/>
                          <a:ea typeface="Montserrat"/>
                          <a:cs typeface="Montserrat"/>
                          <a:sym typeface="Montserrat"/>
                        </a:rPr>
                        <a:t>15/04</a:t>
                      </a:r>
                      <a:endParaRPr b="1" sz="800">
                        <a:latin typeface="Montserrat"/>
                        <a:ea typeface="Montserrat"/>
                        <a:cs typeface="Montserrat"/>
                        <a:sym typeface="Montserrat"/>
                      </a:endParaRPr>
                    </a:p>
                  </a:txBody>
                  <a:tcPr marT="63500" marB="63500" marR="63500" marL="63500">
                    <a:solidFill>
                      <a:srgbClr val="C9DAF8"/>
                    </a:solidFill>
                  </a:tcPr>
                </a:tc>
                <a:tc>
                  <a:txBody>
                    <a:bodyPr/>
                    <a:lstStyle/>
                    <a:p>
                      <a:pPr indent="0" lvl="0" marL="0" rtl="0" algn="ctr">
                        <a:spcBef>
                          <a:spcPts val="0"/>
                        </a:spcBef>
                        <a:spcAft>
                          <a:spcPts val="0"/>
                        </a:spcAft>
                        <a:buNone/>
                      </a:pPr>
                      <a:r>
                        <a:rPr b="1" lang="pt-BR" sz="800">
                          <a:latin typeface="Montserrat"/>
                          <a:ea typeface="Montserrat"/>
                          <a:cs typeface="Montserrat"/>
                          <a:sym typeface="Montserrat"/>
                        </a:rPr>
                        <a:t>STATUS REPORT 1</a:t>
                      </a:r>
                      <a:endParaRPr b="1" sz="800">
                        <a:latin typeface="Montserrat"/>
                        <a:ea typeface="Montserrat"/>
                        <a:cs typeface="Montserrat"/>
                        <a:sym typeface="Montserrat"/>
                      </a:endParaRPr>
                    </a:p>
                  </a:txBody>
                  <a:tcPr marT="63500" marB="63500" marR="63500" marL="63500">
                    <a:solidFill>
                      <a:srgbClr val="C9DAF8"/>
                    </a:solidFill>
                  </a:tcPr>
                </a:tc>
                <a:tc>
                  <a:txBody>
                    <a:bodyPr/>
                    <a:lstStyle/>
                    <a:p>
                      <a:pPr indent="0" lvl="0" marL="0" rtl="0" algn="ctr">
                        <a:spcBef>
                          <a:spcPts val="0"/>
                        </a:spcBef>
                        <a:spcAft>
                          <a:spcPts val="0"/>
                        </a:spcAft>
                        <a:buNone/>
                      </a:pPr>
                      <a:r>
                        <a:rPr b="1" lang="pt-BR" sz="800">
                          <a:latin typeface="Montserrat"/>
                          <a:ea typeface="Montserrat"/>
                          <a:cs typeface="Montserrat"/>
                          <a:sym typeface="Montserrat"/>
                        </a:rPr>
                        <a:t>✔</a:t>
                      </a:r>
                      <a:endParaRPr b="1" sz="800">
                        <a:latin typeface="Montserrat"/>
                        <a:ea typeface="Montserrat"/>
                        <a:cs typeface="Montserrat"/>
                        <a:sym typeface="Montserrat"/>
                      </a:endParaRPr>
                    </a:p>
                  </a:txBody>
                  <a:tcPr marT="63500" marB="63500" marR="63500" marL="63500">
                    <a:solidFill>
                      <a:srgbClr val="C9DAF8"/>
                    </a:solidFill>
                  </a:tcPr>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20/04</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Reunião com Everton (feedback do SR1)</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27/04</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Criar roteiro de entrevistas com professores e coordenadores</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28/04</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Marcar entrevistas com professores</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29 e 30/04</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Entrevistas com professores</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29/04</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Mandar email para coordenadores com perguntas</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30/04</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Transcrever entrevistas</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01/05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Divisão de tarefas para SR2 no Trello</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04/05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Fazer Jornada do Usuário (processo atual)</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04/05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Workshop ideação com Erika (Brainwriting 635 e C-Box)</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07/05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Reunião Product Owner (apresentar proposta de solução)</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07/05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Detalhamento da proposta de solução (QQQOPC)</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07/05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Prototipação: Produção Código Python da Etapa de cadastramento da proposta de solução</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07/05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Pesquisas sobre o conceito de design da solução (Lego)</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11/05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Reunião Everton (apresentar proposta de solução)</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bl>
          </a:graphicData>
        </a:graphic>
      </p:graphicFrame>
      <p:sp>
        <p:nvSpPr>
          <p:cNvPr id="722" name="Google Shape;722;p75"/>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6"/>
          <p:cNvSpPr/>
          <p:nvPr/>
        </p:nvSpPr>
        <p:spPr>
          <a:xfrm>
            <a:off x="0" y="1987200"/>
            <a:ext cx="7603200" cy="76248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28" name="Google Shape;728;p76"/>
          <p:cNvGraphicFramePr/>
          <p:nvPr/>
        </p:nvGraphicFramePr>
        <p:xfrm>
          <a:off x="908200" y="2356300"/>
          <a:ext cx="3000000" cy="3000000"/>
        </p:xfrm>
        <a:graphic>
          <a:graphicData uri="http://schemas.openxmlformats.org/drawingml/2006/table">
            <a:tbl>
              <a:tblPr>
                <a:noFill/>
                <a:tableStyleId>{7E0EE1C1-D242-479E-ADC6-5F25C0CA32B9}</a:tableStyleId>
              </a:tblPr>
              <a:tblGrid>
                <a:gridCol w="762000"/>
                <a:gridCol w="4352925"/>
                <a:gridCol w="628650"/>
              </a:tblGrid>
              <a:tr h="12700">
                <a:tc>
                  <a:txBody>
                    <a:bodyPr/>
                    <a:lstStyle/>
                    <a:p>
                      <a:pPr indent="0" lvl="0" marL="0" rtl="0" algn="ctr">
                        <a:spcBef>
                          <a:spcPts val="0"/>
                        </a:spcBef>
                        <a:spcAft>
                          <a:spcPts val="0"/>
                        </a:spcAft>
                        <a:buNone/>
                      </a:pPr>
                      <a:r>
                        <a:rPr lang="pt-BR" sz="800">
                          <a:latin typeface="Montserrat"/>
                          <a:ea typeface="Montserrat"/>
                          <a:cs typeface="Montserrat"/>
                          <a:sym typeface="Montserrat"/>
                        </a:rPr>
                        <a:t>12/05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Produção Stop  Motion</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14/05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Reunião Product Owner (apresentar ajustes na proposta de solução)</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18/05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Reunião Everton (apresentar ajustes na proposta de solução)</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18/05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Prototipação em baixa fidelidade: Produção Wireframe Interface Web de Cadastramento (Jamboard)</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18/05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Prototipação em média fidelidade: Produção Wireframe Interface Web de Cadastramento (Figma)</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20/05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Teste/Validação da proposta de solução com usuários (Professores, Alunos e Secretaria)</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21 e 22/05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Prototipação em baixa fidelidade: Produção Modelagem 3D dos artefatos físicos a serem usados no processo</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21/05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Reunião  Product Owner (falar das alterações e planejamento do SR2)</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21/05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Produção de Storyboard</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22/05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Prototipação: Modificação no código de cadastramento para atender feedback dos testes</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21 a 25/05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Produção Dossiê SR2</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26 e 27/05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Produção Slide SR2</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27/05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Ensaio apresentação SR2</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lang="pt-BR" sz="800">
                          <a:latin typeface="Montserrat"/>
                          <a:ea typeface="Montserrat"/>
                          <a:cs typeface="Montserrat"/>
                          <a:sym typeface="Montserrat"/>
                        </a:rPr>
                        <a:t>✔</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b="1" lang="pt-BR" sz="800">
                          <a:latin typeface="Montserrat"/>
                          <a:ea typeface="Montserrat"/>
                          <a:cs typeface="Montserrat"/>
                          <a:sym typeface="Montserrat"/>
                        </a:rPr>
                        <a:t>28/05</a:t>
                      </a:r>
                      <a:endParaRPr b="1" sz="800">
                        <a:latin typeface="Montserrat"/>
                        <a:ea typeface="Montserrat"/>
                        <a:cs typeface="Montserrat"/>
                        <a:sym typeface="Montserrat"/>
                      </a:endParaRPr>
                    </a:p>
                  </a:txBody>
                  <a:tcPr marT="63500" marB="63500" marR="63500" marL="63500">
                    <a:solidFill>
                      <a:srgbClr val="C9DAF8"/>
                    </a:solidFill>
                  </a:tcPr>
                </a:tc>
                <a:tc>
                  <a:txBody>
                    <a:bodyPr/>
                    <a:lstStyle/>
                    <a:p>
                      <a:pPr indent="0" lvl="0" marL="0" rtl="0" algn="ctr">
                        <a:spcBef>
                          <a:spcPts val="0"/>
                        </a:spcBef>
                        <a:spcAft>
                          <a:spcPts val="0"/>
                        </a:spcAft>
                        <a:buNone/>
                      </a:pPr>
                      <a:r>
                        <a:rPr b="1" lang="pt-BR" sz="800">
                          <a:latin typeface="Montserrat"/>
                          <a:ea typeface="Montserrat"/>
                          <a:cs typeface="Montserrat"/>
                          <a:sym typeface="Montserrat"/>
                        </a:rPr>
                        <a:t>STATUS REPORT 2</a:t>
                      </a:r>
                      <a:endParaRPr b="1" sz="800">
                        <a:latin typeface="Montserrat"/>
                        <a:ea typeface="Montserrat"/>
                        <a:cs typeface="Montserrat"/>
                        <a:sym typeface="Montserrat"/>
                      </a:endParaRPr>
                    </a:p>
                  </a:txBody>
                  <a:tcPr marT="63500" marB="63500" marR="63500" marL="63500">
                    <a:solidFill>
                      <a:srgbClr val="C9DAF8"/>
                    </a:solidFill>
                  </a:tcPr>
                </a:tc>
                <a:tc>
                  <a:txBody>
                    <a:bodyPr/>
                    <a:lstStyle/>
                    <a:p>
                      <a:pPr indent="0" lvl="0" marL="0" rtl="0" algn="ctr">
                        <a:spcBef>
                          <a:spcPts val="0"/>
                        </a:spcBef>
                        <a:spcAft>
                          <a:spcPts val="0"/>
                        </a:spcAft>
                        <a:buNone/>
                      </a:pPr>
                      <a:r>
                        <a:rPr b="1" lang="pt-BR" sz="800">
                          <a:latin typeface="Montserrat"/>
                          <a:ea typeface="Montserrat"/>
                          <a:cs typeface="Montserrat"/>
                          <a:sym typeface="Montserrat"/>
                        </a:rPr>
                        <a:t>✔</a:t>
                      </a:r>
                      <a:endParaRPr b="1" sz="800">
                        <a:latin typeface="Montserrat"/>
                        <a:ea typeface="Montserrat"/>
                        <a:cs typeface="Montserrat"/>
                        <a:sym typeface="Montserrat"/>
                      </a:endParaRPr>
                    </a:p>
                  </a:txBody>
                  <a:tcPr marT="63500" marB="63500" marR="63500" marL="63500">
                    <a:solidFill>
                      <a:srgbClr val="C9DAF8"/>
                    </a:solidFill>
                  </a:tcPr>
                </a:tc>
              </a:tr>
              <a:tr h="12700">
                <a:tc>
                  <a:txBody>
                    <a:bodyPr/>
                    <a:lstStyle/>
                    <a:p>
                      <a:pPr indent="0" lvl="0" marL="0" rtl="0" algn="ctr">
                        <a:spcBef>
                          <a:spcPts val="0"/>
                        </a:spcBef>
                        <a:spcAft>
                          <a:spcPts val="0"/>
                        </a:spcAft>
                        <a:buNone/>
                      </a:pPr>
                      <a:r>
                        <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Modificar Interface Web de acordo com os feedbacks dos testes e SR2</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Modificar Artefatos físicos de acordo com os feedbacks dos testes e SR2</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Modificar código Python da etapa de cadastramento de acordo com os feedbacks dos testes e SR2</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Produção do código Python da etapa de geração de planilha após o escaneamento</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Teste/Validação com usuários após modificações</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Prototipação em alta fidelidade</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Produção Dossiê SR3</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Produção Slide SR3</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Ensaio apresentação SR3</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t/>
                      </a:r>
                      <a:endParaRPr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b="1" lang="pt-BR" sz="800">
                          <a:latin typeface="Montserrat"/>
                          <a:ea typeface="Montserrat"/>
                          <a:cs typeface="Montserrat"/>
                          <a:sym typeface="Montserrat"/>
                        </a:rPr>
                        <a:t>26/06</a:t>
                      </a:r>
                      <a:endParaRPr b="1" sz="800">
                        <a:latin typeface="Montserrat"/>
                        <a:ea typeface="Montserrat"/>
                        <a:cs typeface="Montserrat"/>
                        <a:sym typeface="Montserrat"/>
                      </a:endParaRPr>
                    </a:p>
                  </a:txBody>
                  <a:tcPr marT="63500" marB="63500" marR="63500" marL="63500">
                    <a:solidFill>
                      <a:srgbClr val="C9DAF8"/>
                    </a:solidFill>
                  </a:tcPr>
                </a:tc>
                <a:tc>
                  <a:txBody>
                    <a:bodyPr/>
                    <a:lstStyle/>
                    <a:p>
                      <a:pPr indent="0" lvl="0" marL="0" rtl="0" algn="ctr">
                        <a:spcBef>
                          <a:spcPts val="0"/>
                        </a:spcBef>
                        <a:spcAft>
                          <a:spcPts val="0"/>
                        </a:spcAft>
                        <a:buNone/>
                      </a:pPr>
                      <a:r>
                        <a:rPr b="1" lang="pt-BR" sz="800">
                          <a:latin typeface="Montserrat"/>
                          <a:ea typeface="Montserrat"/>
                          <a:cs typeface="Montserrat"/>
                          <a:sym typeface="Montserrat"/>
                        </a:rPr>
                        <a:t>STATUS REPORT 3</a:t>
                      </a:r>
                      <a:endParaRPr b="1" sz="800">
                        <a:latin typeface="Montserrat"/>
                        <a:ea typeface="Montserrat"/>
                        <a:cs typeface="Montserrat"/>
                        <a:sym typeface="Montserrat"/>
                      </a:endParaRPr>
                    </a:p>
                  </a:txBody>
                  <a:tcPr marT="63500" marB="63500" marR="63500" marL="63500">
                    <a:solidFill>
                      <a:srgbClr val="C9DAF8"/>
                    </a:solidFill>
                  </a:tcPr>
                </a:tc>
                <a:tc>
                  <a:txBody>
                    <a:bodyPr/>
                    <a:lstStyle/>
                    <a:p>
                      <a:pPr indent="0" lvl="0" marL="0" rtl="0" algn="ctr">
                        <a:spcBef>
                          <a:spcPts val="0"/>
                        </a:spcBef>
                        <a:spcAft>
                          <a:spcPts val="0"/>
                        </a:spcAft>
                        <a:buNone/>
                      </a:pPr>
                      <a:r>
                        <a:t/>
                      </a:r>
                      <a:endParaRPr b="1" sz="800">
                        <a:latin typeface="Montserrat"/>
                        <a:ea typeface="Montserrat"/>
                        <a:cs typeface="Montserrat"/>
                        <a:sym typeface="Montserrat"/>
                      </a:endParaRPr>
                    </a:p>
                  </a:txBody>
                  <a:tcPr marT="63500" marB="63500" marR="63500" marL="63500">
                    <a:solidFill>
                      <a:srgbClr val="C9DAF8"/>
                    </a:solidFill>
                  </a:tcPr>
                </a:tc>
              </a:tr>
            </a:tbl>
          </a:graphicData>
        </a:graphic>
      </p:graphicFrame>
      <p:sp>
        <p:nvSpPr>
          <p:cNvPr id="729" name="Google Shape;729;p76"/>
          <p:cNvSpPr txBox="1"/>
          <p:nvPr/>
        </p:nvSpPr>
        <p:spPr>
          <a:xfrm>
            <a:off x="1920125" y="1537350"/>
            <a:ext cx="4476000" cy="6228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Continuação da planilha.</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rgbClr val="495052"/>
              </a:solidFill>
              <a:latin typeface="Montserrat"/>
              <a:ea typeface="Montserrat"/>
              <a:cs typeface="Montserrat"/>
              <a:sym typeface="Montserrat"/>
            </a:endParaRPr>
          </a:p>
        </p:txBody>
      </p:sp>
      <p:sp>
        <p:nvSpPr>
          <p:cNvPr id="730" name="Google Shape;730;p76"/>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77"/>
          <p:cNvSpPr/>
          <p:nvPr/>
        </p:nvSpPr>
        <p:spPr>
          <a:xfrm>
            <a:off x="0" y="3595950"/>
            <a:ext cx="7560000" cy="22887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7"/>
          <p:cNvSpPr txBox="1"/>
          <p:nvPr/>
        </p:nvSpPr>
        <p:spPr>
          <a:xfrm>
            <a:off x="1836000" y="1537800"/>
            <a:ext cx="49032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3600">
                <a:latin typeface="Montserrat"/>
                <a:ea typeface="Montserrat"/>
                <a:cs typeface="Montserrat"/>
                <a:sym typeface="Montserrat"/>
              </a:rPr>
              <a:t>8.2 METODOLOGIA E FERRAMENTAS</a:t>
            </a:r>
            <a:endParaRPr b="1" sz="3600">
              <a:latin typeface="Montserrat"/>
              <a:ea typeface="Montserrat"/>
              <a:cs typeface="Montserrat"/>
              <a:sym typeface="Montserrat"/>
            </a:endParaRPr>
          </a:p>
        </p:txBody>
      </p:sp>
      <p:sp>
        <p:nvSpPr>
          <p:cNvPr id="737" name="Google Shape;737;p77"/>
          <p:cNvSpPr txBox="1"/>
          <p:nvPr/>
        </p:nvSpPr>
        <p:spPr>
          <a:xfrm>
            <a:off x="1836000" y="2637150"/>
            <a:ext cx="4492800" cy="9588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Foram definida as seguintes etapas para a realização do processo de projeto, para o Status Report 2 foi definida a fase de “Ideação e Prototipação (Baixa Fidelidade). A seguir, o esquema visual que ilustra a metodologia adotada.</a:t>
            </a:r>
            <a:endParaRPr sz="1300">
              <a:solidFill>
                <a:srgbClr val="495052"/>
              </a:solidFill>
              <a:latin typeface="Montserrat"/>
              <a:ea typeface="Montserrat"/>
              <a:cs typeface="Montserrat"/>
              <a:sym typeface="Montserrat"/>
            </a:endParaRPr>
          </a:p>
          <a:p>
            <a:pPr indent="0" lvl="0" marL="0" rtl="0" algn="just">
              <a:spcBef>
                <a:spcPts val="0"/>
              </a:spcBef>
              <a:spcAft>
                <a:spcPts val="0"/>
              </a:spcAft>
              <a:buNone/>
            </a:pPr>
            <a:r>
              <a:t/>
            </a:r>
            <a:endParaRPr sz="1300">
              <a:solidFill>
                <a:srgbClr val="495052"/>
              </a:solidFill>
              <a:latin typeface="Montserrat"/>
              <a:ea typeface="Montserrat"/>
              <a:cs typeface="Montserrat"/>
              <a:sym typeface="Montserrat"/>
            </a:endParaRPr>
          </a:p>
        </p:txBody>
      </p:sp>
      <p:pic>
        <p:nvPicPr>
          <p:cNvPr id="738" name="Google Shape;738;p77"/>
          <p:cNvPicPr preferRelativeResize="0"/>
          <p:nvPr/>
        </p:nvPicPr>
        <p:blipFill rotWithShape="1">
          <a:blip r:embed="rId3">
            <a:alphaModFix/>
          </a:blip>
          <a:srcRect b="4991" l="0" r="0" t="25000"/>
          <a:stretch/>
        </p:blipFill>
        <p:spPr>
          <a:xfrm>
            <a:off x="96238" y="3666550"/>
            <a:ext cx="7367530" cy="2139148"/>
          </a:xfrm>
          <a:prstGeom prst="rect">
            <a:avLst/>
          </a:prstGeom>
          <a:noFill/>
          <a:ln>
            <a:noFill/>
          </a:ln>
        </p:spPr>
      </p:pic>
      <p:sp>
        <p:nvSpPr>
          <p:cNvPr id="739" name="Google Shape;739;p77"/>
          <p:cNvSpPr txBox="1"/>
          <p:nvPr/>
        </p:nvSpPr>
        <p:spPr>
          <a:xfrm>
            <a:off x="1998000" y="5913750"/>
            <a:ext cx="4330800" cy="40116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Durante o trabalho da equipe foram utilizadas diversas ferramentas para melhor funcionamento e gerenciamento do projeto. </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Para reuniões com a própria equipe foi utilizado o software Discord para debates sobre o projeto, discussão de ideias e solução de problemas; também foi usado o Zoom meetings, ferramenta de </a:t>
            </a:r>
            <a:r>
              <a:rPr lang="pt-BR" sz="1100">
                <a:solidFill>
                  <a:schemeClr val="dk1"/>
                </a:solidFill>
                <a:latin typeface="Montserrat"/>
                <a:ea typeface="Montserrat"/>
                <a:cs typeface="Montserrat"/>
                <a:sym typeface="Montserrat"/>
              </a:rPr>
              <a:t>vídeo chamada</a:t>
            </a:r>
            <a:r>
              <a:rPr lang="pt-BR" sz="1100">
                <a:solidFill>
                  <a:schemeClr val="dk1"/>
                </a:solidFill>
                <a:latin typeface="Montserrat"/>
                <a:ea typeface="Montserrat"/>
                <a:cs typeface="Montserrat"/>
                <a:sym typeface="Montserrat"/>
              </a:rPr>
              <a:t> para entrevistas com professores, coordenadores e secretaria. </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O Google Drive foi uma ferramenta muito útil que facilitou e foi responsável para manter os arquivos sincronizados de toda equipe, fazendo com que todos tenham acesso ao mesmo conteúdo produzido.</a:t>
            </a:r>
            <a:endParaRPr>
              <a:solidFill>
                <a:schemeClr val="dk1"/>
              </a:solidFill>
            </a:endParaRPr>
          </a:p>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O Trello que funciona como uma ferramenta colaborativa para que a equipe consiga fazer a divisão de tarefas para cada um e decidir um prazo a ser entregue. </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Para prototipagem, foram utilizados os softwares: Figma (para criar o wireframe e fazer o protótipo da interface web); Pycharm + Python (para o desenvolvimento e protótipo do código) e SketchUp (para modelagem 3D dos artefatos físicos). </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p:txBody>
      </p:sp>
      <p:sp>
        <p:nvSpPr>
          <p:cNvPr id="740" name="Google Shape;740;p77"/>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78"/>
          <p:cNvSpPr/>
          <p:nvPr/>
        </p:nvSpPr>
        <p:spPr>
          <a:xfrm>
            <a:off x="-43200" y="0"/>
            <a:ext cx="7603200" cy="57168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8"/>
          <p:cNvSpPr txBox="1"/>
          <p:nvPr/>
        </p:nvSpPr>
        <p:spPr>
          <a:xfrm>
            <a:off x="1879450" y="5924075"/>
            <a:ext cx="4556400" cy="1080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100">
                <a:solidFill>
                  <a:schemeClr val="dk1"/>
                </a:solidFill>
                <a:latin typeface="Montserrat"/>
                <a:ea typeface="Montserrat"/>
                <a:cs typeface="Montserrat"/>
                <a:sym typeface="Montserrat"/>
              </a:rPr>
              <a:t>Concluindo, todas as ferramentas tiveram seu devido peso, cada uma ajudando a outra para que o projeto caminhasse bem e seguimos sem ajustes, foram usadas adequadamente fazendo com que a equipe ficasse mais dinâmica e produzisse mais.</a:t>
            </a:r>
            <a:endParaRPr/>
          </a:p>
        </p:txBody>
      </p:sp>
      <p:pic>
        <p:nvPicPr>
          <p:cNvPr id="747" name="Google Shape;747;p78"/>
          <p:cNvPicPr preferRelativeResize="0"/>
          <p:nvPr/>
        </p:nvPicPr>
        <p:blipFill rotWithShape="1">
          <a:blip r:embed="rId3">
            <a:alphaModFix/>
          </a:blip>
          <a:srcRect b="0" l="21293" r="21155" t="0"/>
          <a:stretch/>
        </p:blipFill>
        <p:spPr>
          <a:xfrm>
            <a:off x="1080937" y="3200369"/>
            <a:ext cx="1194290" cy="1088923"/>
          </a:xfrm>
          <a:prstGeom prst="rect">
            <a:avLst/>
          </a:prstGeom>
          <a:noFill/>
          <a:ln>
            <a:noFill/>
          </a:ln>
        </p:spPr>
      </p:pic>
      <p:sp>
        <p:nvSpPr>
          <p:cNvPr id="748" name="Google Shape;748;p78"/>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749" name="Google Shape;749;p78"/>
          <p:cNvPicPr preferRelativeResize="0"/>
          <p:nvPr/>
        </p:nvPicPr>
        <p:blipFill>
          <a:blip r:embed="rId4">
            <a:alphaModFix/>
          </a:blip>
          <a:stretch>
            <a:fillRect/>
          </a:stretch>
        </p:blipFill>
        <p:spPr>
          <a:xfrm>
            <a:off x="1269556" y="1714950"/>
            <a:ext cx="2418864" cy="1364813"/>
          </a:xfrm>
          <a:prstGeom prst="rect">
            <a:avLst/>
          </a:prstGeom>
          <a:noFill/>
          <a:ln>
            <a:noFill/>
          </a:ln>
        </p:spPr>
      </p:pic>
      <p:pic>
        <p:nvPicPr>
          <p:cNvPr id="750" name="Google Shape;750;p78"/>
          <p:cNvPicPr preferRelativeResize="0"/>
          <p:nvPr/>
        </p:nvPicPr>
        <p:blipFill>
          <a:blip r:embed="rId5">
            <a:alphaModFix/>
          </a:blip>
          <a:stretch>
            <a:fillRect/>
          </a:stretch>
        </p:blipFill>
        <p:spPr>
          <a:xfrm>
            <a:off x="3828383" y="1714950"/>
            <a:ext cx="2418864" cy="1358739"/>
          </a:xfrm>
          <a:prstGeom prst="rect">
            <a:avLst/>
          </a:prstGeom>
          <a:noFill/>
          <a:ln>
            <a:noFill/>
          </a:ln>
        </p:spPr>
      </p:pic>
      <p:pic>
        <p:nvPicPr>
          <p:cNvPr id="751" name="Google Shape;751;p78"/>
          <p:cNvPicPr preferRelativeResize="0"/>
          <p:nvPr/>
        </p:nvPicPr>
        <p:blipFill>
          <a:blip r:embed="rId6">
            <a:alphaModFix/>
          </a:blip>
          <a:stretch>
            <a:fillRect/>
          </a:stretch>
        </p:blipFill>
        <p:spPr>
          <a:xfrm>
            <a:off x="2391682" y="3200369"/>
            <a:ext cx="1633395" cy="1088924"/>
          </a:xfrm>
          <a:prstGeom prst="rect">
            <a:avLst/>
          </a:prstGeom>
          <a:noFill/>
          <a:ln>
            <a:noFill/>
          </a:ln>
        </p:spPr>
      </p:pic>
      <p:pic>
        <p:nvPicPr>
          <p:cNvPr id="752" name="Google Shape;752;p78"/>
          <p:cNvPicPr preferRelativeResize="0"/>
          <p:nvPr/>
        </p:nvPicPr>
        <p:blipFill>
          <a:blip r:embed="rId7">
            <a:alphaModFix/>
          </a:blip>
          <a:stretch>
            <a:fillRect/>
          </a:stretch>
        </p:blipFill>
        <p:spPr>
          <a:xfrm>
            <a:off x="4141546" y="3194296"/>
            <a:ext cx="1088923" cy="1088924"/>
          </a:xfrm>
          <a:prstGeom prst="rect">
            <a:avLst/>
          </a:prstGeom>
          <a:noFill/>
          <a:ln>
            <a:noFill/>
          </a:ln>
        </p:spPr>
      </p:pic>
      <p:pic>
        <p:nvPicPr>
          <p:cNvPr id="753" name="Google Shape;753;p78"/>
          <p:cNvPicPr preferRelativeResize="0"/>
          <p:nvPr/>
        </p:nvPicPr>
        <p:blipFill>
          <a:blip r:embed="rId8">
            <a:alphaModFix/>
          </a:blip>
          <a:stretch>
            <a:fillRect/>
          </a:stretch>
        </p:blipFill>
        <p:spPr>
          <a:xfrm>
            <a:off x="5346939" y="3194296"/>
            <a:ext cx="1088923" cy="1088924"/>
          </a:xfrm>
          <a:prstGeom prst="rect">
            <a:avLst/>
          </a:prstGeom>
          <a:noFill/>
          <a:ln>
            <a:noFill/>
          </a:ln>
        </p:spPr>
      </p:pic>
      <p:pic>
        <p:nvPicPr>
          <p:cNvPr id="754" name="Google Shape;754;p78"/>
          <p:cNvPicPr preferRelativeResize="0"/>
          <p:nvPr/>
        </p:nvPicPr>
        <p:blipFill>
          <a:blip r:embed="rId9">
            <a:alphaModFix/>
          </a:blip>
          <a:stretch>
            <a:fillRect/>
          </a:stretch>
        </p:blipFill>
        <p:spPr>
          <a:xfrm>
            <a:off x="4274537" y="4389222"/>
            <a:ext cx="1327502" cy="1327503"/>
          </a:xfrm>
          <a:prstGeom prst="rect">
            <a:avLst/>
          </a:prstGeom>
          <a:noFill/>
          <a:ln>
            <a:noFill/>
          </a:ln>
        </p:spPr>
      </p:pic>
      <p:pic>
        <p:nvPicPr>
          <p:cNvPr id="755" name="Google Shape;755;p78"/>
          <p:cNvPicPr preferRelativeResize="0"/>
          <p:nvPr/>
        </p:nvPicPr>
        <p:blipFill>
          <a:blip r:embed="rId10">
            <a:alphaModFix/>
          </a:blip>
          <a:stretch>
            <a:fillRect/>
          </a:stretch>
        </p:blipFill>
        <p:spPr>
          <a:xfrm>
            <a:off x="2947035" y="4389222"/>
            <a:ext cx="1327501" cy="1327502"/>
          </a:xfrm>
          <a:prstGeom prst="rect">
            <a:avLst/>
          </a:prstGeom>
          <a:noFill/>
          <a:ln>
            <a:noFill/>
          </a:ln>
        </p:spPr>
      </p:pic>
      <p:pic>
        <p:nvPicPr>
          <p:cNvPr id="756" name="Google Shape;756;p78"/>
          <p:cNvPicPr preferRelativeResize="0"/>
          <p:nvPr/>
        </p:nvPicPr>
        <p:blipFill rotWithShape="1">
          <a:blip r:embed="rId11">
            <a:alphaModFix/>
          </a:blip>
          <a:srcRect b="0" l="29684" r="30075" t="0"/>
          <a:stretch/>
        </p:blipFill>
        <p:spPr>
          <a:xfrm>
            <a:off x="2036862" y="4562218"/>
            <a:ext cx="811449" cy="108892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9"/>
          <p:cNvSpPr/>
          <p:nvPr/>
        </p:nvSpPr>
        <p:spPr>
          <a:xfrm>
            <a:off x="-43200" y="0"/>
            <a:ext cx="7603200" cy="41904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9"/>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763" name="Google Shape;763;p79"/>
          <p:cNvSpPr txBox="1"/>
          <p:nvPr/>
        </p:nvSpPr>
        <p:spPr>
          <a:xfrm>
            <a:off x="1706050" y="1512000"/>
            <a:ext cx="4903500" cy="7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400">
                <a:latin typeface="Montserrat"/>
                <a:ea typeface="Montserrat"/>
                <a:cs typeface="Montserrat"/>
                <a:sym typeface="Montserrat"/>
              </a:rPr>
              <a:t>8.3 PONTOS FORTES E DE MELHORIA</a:t>
            </a:r>
            <a:endParaRPr b="1" sz="3400">
              <a:latin typeface="Montserrat"/>
              <a:ea typeface="Montserrat"/>
              <a:cs typeface="Montserrat"/>
              <a:sym typeface="Montserrat"/>
            </a:endParaRPr>
          </a:p>
        </p:txBody>
      </p:sp>
      <p:sp>
        <p:nvSpPr>
          <p:cNvPr id="764" name="Google Shape;764;p79"/>
          <p:cNvSpPr txBox="1"/>
          <p:nvPr/>
        </p:nvSpPr>
        <p:spPr>
          <a:xfrm>
            <a:off x="1706050" y="2687550"/>
            <a:ext cx="4752300" cy="31056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Foi perceptível que o Grupo Check precisava de mais interação em alguns integrantes e maior compromisso em outros. Com o tempo isso foi melhorando no grupo e o mesmo mantém-se o nível de organização e permanece na forma de subgrupos que adiantam uma parte do trabalho e depois apresentam tais avanços para discussão no grupo maior, tendo um trabalho em equipe mais fluido. A equipe está bem organizada e focada em fazer as tarefas da semana, sem atrasos e com bons resultados. A integração da equipe está bem firmada, cooperação e atitudes de iniciativas acontecem em todas as reuniões. Não existem grandes questões a serem melhoradas na equipe Check, pelo fato do grupo estar sendo comunicativo, colaborativo, produtivo e tendo um bom relacionamento entre os membros.</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FF0000"/>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rgbClr val="495052"/>
              </a:solidFill>
              <a:latin typeface="Montserrat"/>
              <a:ea typeface="Montserrat"/>
              <a:cs typeface="Montserrat"/>
              <a:sym typeface="Montserra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80"/>
          <p:cNvSpPr/>
          <p:nvPr/>
        </p:nvSpPr>
        <p:spPr>
          <a:xfrm>
            <a:off x="-43200" y="3703850"/>
            <a:ext cx="7603200" cy="69882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80"/>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771" name="Google Shape;771;p80"/>
          <p:cNvSpPr txBox="1"/>
          <p:nvPr/>
        </p:nvSpPr>
        <p:spPr>
          <a:xfrm>
            <a:off x="1836000" y="1512000"/>
            <a:ext cx="4560000" cy="7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200">
                <a:latin typeface="Montserrat"/>
                <a:ea typeface="Montserrat"/>
                <a:cs typeface="Montserrat"/>
                <a:sym typeface="Montserrat"/>
              </a:rPr>
              <a:t>9. VALIDAÇÃO COM O CLIENTE</a:t>
            </a:r>
            <a:endParaRPr b="1" sz="4200">
              <a:latin typeface="Montserrat"/>
              <a:ea typeface="Montserrat"/>
              <a:cs typeface="Montserrat"/>
              <a:sym typeface="Montserrat"/>
            </a:endParaRPr>
          </a:p>
        </p:txBody>
      </p:sp>
      <p:pic>
        <p:nvPicPr>
          <p:cNvPr id="772" name="Google Shape;772;p80"/>
          <p:cNvPicPr preferRelativeResize="0"/>
          <p:nvPr/>
        </p:nvPicPr>
        <p:blipFill>
          <a:blip r:embed="rId3">
            <a:alphaModFix/>
          </a:blip>
          <a:stretch>
            <a:fillRect/>
          </a:stretch>
        </p:blipFill>
        <p:spPr>
          <a:xfrm>
            <a:off x="1836000" y="5044625"/>
            <a:ext cx="4560001" cy="3359438"/>
          </a:xfrm>
          <a:prstGeom prst="rect">
            <a:avLst/>
          </a:prstGeom>
          <a:noFill/>
          <a:ln>
            <a:noFill/>
          </a:ln>
        </p:spPr>
      </p:pic>
      <p:sp>
        <p:nvSpPr>
          <p:cNvPr id="773" name="Google Shape;773;p80"/>
          <p:cNvSpPr txBox="1"/>
          <p:nvPr/>
        </p:nvSpPr>
        <p:spPr>
          <a:xfrm>
            <a:off x="1836000" y="3770425"/>
            <a:ext cx="4560000" cy="1379700"/>
          </a:xfrm>
          <a:prstGeom prst="rect">
            <a:avLst/>
          </a:prstGeom>
          <a:noFill/>
          <a:ln>
            <a:noFill/>
          </a:ln>
        </p:spPr>
        <p:txBody>
          <a:bodyPr anchorCtr="0" anchor="t" bIns="91425" lIns="91425" spcFirstLastPara="1" rIns="91425" wrap="square" tIns="91425">
            <a:noAutofit/>
          </a:bodyPr>
          <a:lstStyle/>
          <a:p>
            <a:pPr indent="457200" lvl="0" marL="0" rtl="0" algn="just">
              <a:spcBef>
                <a:spcPts val="0"/>
              </a:spcBef>
              <a:spcAft>
                <a:spcPts val="0"/>
              </a:spcAft>
              <a:buNone/>
            </a:pPr>
            <a:r>
              <a:rPr lang="pt-BR" sz="1200">
                <a:latin typeface="Montserrat"/>
                <a:ea typeface="Montserrat"/>
                <a:cs typeface="Montserrat"/>
                <a:sym typeface="Montserrat"/>
              </a:rPr>
              <a:t>Após a conclusão das etapas anteriores, partiu-se para a validação com o cliente, representado pela Product Owner Anna Gabriela, da CESAR School. O feedback foi bastante positivo e estimulante, com essa resposta acredita-se que o projeto está caminhando para lugar certo.</a:t>
            </a:r>
            <a:endParaRPr sz="1200">
              <a:latin typeface="Montserrat"/>
              <a:ea typeface="Montserrat"/>
              <a:cs typeface="Montserrat"/>
              <a:sym typeface="Montserrat"/>
            </a:endParaRPr>
          </a:p>
        </p:txBody>
      </p:sp>
      <p:sp>
        <p:nvSpPr>
          <p:cNvPr id="774" name="Google Shape;774;p80"/>
          <p:cNvSpPr txBox="1"/>
          <p:nvPr/>
        </p:nvSpPr>
        <p:spPr>
          <a:xfrm>
            <a:off x="1836000" y="8343475"/>
            <a:ext cx="4560000" cy="70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800">
                <a:latin typeface="Montserrat"/>
                <a:ea typeface="Montserrat"/>
                <a:cs typeface="Montserrat"/>
                <a:sym typeface="Montserrat"/>
              </a:rPr>
              <a:t>Print da co</a:t>
            </a:r>
            <a:r>
              <a:rPr lang="pt-BR" sz="800">
                <a:latin typeface="Montserrat"/>
                <a:ea typeface="Montserrat"/>
                <a:cs typeface="Montserrat"/>
                <a:sym typeface="Montserrat"/>
              </a:rPr>
              <a:t>nversa com a P.O. validando a proposta de solução</a:t>
            </a:r>
            <a:r>
              <a:rPr lang="pt-BR" sz="800"/>
              <a:t>.</a:t>
            </a:r>
            <a:endParaRPr sz="800"/>
          </a:p>
          <a:p>
            <a:pPr indent="0" lvl="0" marL="0" rtl="0" algn="r">
              <a:spcBef>
                <a:spcPts val="0"/>
              </a:spcBef>
              <a:spcAft>
                <a:spcPts val="0"/>
              </a:spcAft>
              <a:buNone/>
            </a:pPr>
            <a:r>
              <a:rPr lang="pt-BR" sz="800">
                <a:latin typeface="Montserrat"/>
                <a:ea typeface="Montserrat"/>
                <a:cs typeface="Montserrat"/>
                <a:sym typeface="Montserrat"/>
              </a:rPr>
              <a:t>Realizada dia 25/05/2020</a:t>
            </a:r>
            <a:endParaRPr sz="800">
              <a:latin typeface="Montserrat"/>
              <a:ea typeface="Montserrat"/>
              <a:cs typeface="Montserrat"/>
              <a:sym typeface="Montserrat"/>
            </a:endParaRPr>
          </a:p>
          <a:p>
            <a:pPr indent="0" lvl="0" marL="0" rtl="0" algn="r">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1"/>
          <p:cNvSpPr/>
          <p:nvPr/>
        </p:nvSpPr>
        <p:spPr>
          <a:xfrm>
            <a:off x="-43200" y="4773600"/>
            <a:ext cx="7603200" cy="59184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1"/>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781" name="Google Shape;781;p81"/>
          <p:cNvSpPr txBox="1"/>
          <p:nvPr/>
        </p:nvSpPr>
        <p:spPr>
          <a:xfrm>
            <a:off x="1447800" y="1352550"/>
            <a:ext cx="4400400" cy="8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200">
                <a:latin typeface="Montserrat"/>
                <a:ea typeface="Montserrat"/>
                <a:cs typeface="Montserrat"/>
                <a:sym typeface="Montserrat"/>
              </a:rPr>
              <a:t>10. ANEXOS</a:t>
            </a:r>
            <a:endParaRPr b="1" sz="4200">
              <a:latin typeface="Montserrat"/>
              <a:ea typeface="Montserrat"/>
              <a:cs typeface="Montserrat"/>
              <a:sym typeface="Montserrat"/>
            </a:endParaRPr>
          </a:p>
        </p:txBody>
      </p:sp>
      <p:sp>
        <p:nvSpPr>
          <p:cNvPr id="782" name="Google Shape;782;p81"/>
          <p:cNvSpPr txBox="1"/>
          <p:nvPr/>
        </p:nvSpPr>
        <p:spPr>
          <a:xfrm>
            <a:off x="1447800" y="3390900"/>
            <a:ext cx="5183400" cy="5276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Montserrat"/>
              <a:buChar char="●"/>
            </a:pPr>
            <a:r>
              <a:rPr b="1" lang="pt-BR" sz="1200">
                <a:latin typeface="Montserrat"/>
                <a:ea typeface="Montserrat"/>
                <a:cs typeface="Montserrat"/>
                <a:sym typeface="Montserrat"/>
              </a:rPr>
              <a:t>AUTORIZAÇÃO DE USO DE IMAGEM/AUDIO/VIDEO</a:t>
            </a:r>
            <a:endParaRPr b="1"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pt-BR" sz="1200" u="sng">
                <a:solidFill>
                  <a:schemeClr val="hlink"/>
                </a:solidFill>
                <a:latin typeface="Montserrat"/>
                <a:ea typeface="Montserrat"/>
                <a:cs typeface="Montserrat"/>
                <a:sym typeface="Montserrat"/>
                <a:hlinkClick r:id="rId3"/>
              </a:rPr>
              <a:t>https://drive.google.com/open?id=1zgXMPV9Ju1GbjO-qT_xKdy4ypwEYs4kM</a:t>
            </a:r>
            <a:endParaRPr sz="1200">
              <a:latin typeface="Montserrat"/>
              <a:ea typeface="Montserrat"/>
              <a:cs typeface="Montserrat"/>
              <a:sym typeface="Montserrat"/>
            </a:endParaRPr>
          </a:p>
          <a:p>
            <a:pPr indent="0" lvl="0" marL="0" rtl="0" algn="l">
              <a:spcBef>
                <a:spcPts val="0"/>
              </a:spcBef>
              <a:spcAft>
                <a:spcPts val="0"/>
              </a:spcAft>
              <a:buNone/>
            </a:pPr>
            <a:r>
              <a:rPr lang="pt-BR"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b="1" lang="pt-BR" sz="1200">
                <a:latin typeface="Montserrat"/>
                <a:ea typeface="Montserrat"/>
                <a:cs typeface="Montserrat"/>
                <a:sym typeface="Montserrat"/>
              </a:rPr>
              <a:t>FUNCIONAMENTO DO PROTÓTIPO:</a:t>
            </a:r>
            <a:endParaRPr b="1"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pt-BR" sz="1200" u="sng">
                <a:solidFill>
                  <a:schemeClr val="hlink"/>
                </a:solidFill>
                <a:latin typeface="Montserrat"/>
                <a:ea typeface="Montserrat"/>
                <a:cs typeface="Montserrat"/>
                <a:sym typeface="Montserrat"/>
                <a:hlinkClick r:id="rId4"/>
              </a:rPr>
              <a:t>https://drive.google.com/open?id=1bW66BmglsEMYKY8kff3V5rTxIIWO3A0J</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b="1" lang="pt-BR" sz="1200">
                <a:latin typeface="Montserrat"/>
                <a:ea typeface="Montserrat"/>
                <a:cs typeface="Montserrat"/>
                <a:sym typeface="Montserrat"/>
              </a:rPr>
              <a:t>IMAGENS DO PROJETO:</a:t>
            </a:r>
            <a:endParaRPr b="1"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pt-BR" sz="1200" u="sng">
                <a:solidFill>
                  <a:schemeClr val="hlink"/>
                </a:solidFill>
                <a:latin typeface="Montserrat"/>
                <a:ea typeface="Montserrat"/>
                <a:cs typeface="Montserrat"/>
                <a:sym typeface="Montserrat"/>
                <a:hlinkClick r:id="rId5"/>
              </a:rPr>
              <a:t>https://drive.google.com/open?id=1flY23lfTUxbsMahJCxzer1awqDixV2HB</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b="1" lang="pt-BR" sz="1200">
                <a:latin typeface="Montserrat"/>
                <a:ea typeface="Montserrat"/>
                <a:cs typeface="Montserrat"/>
                <a:sym typeface="Montserrat"/>
              </a:rPr>
              <a:t>REGISTRO DAS SESSÕES DE IDEAÇÃO</a:t>
            </a:r>
            <a:endParaRPr b="1"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pt-BR" sz="1200" u="sng">
                <a:solidFill>
                  <a:schemeClr val="hlink"/>
                </a:solidFill>
                <a:latin typeface="Montserrat"/>
                <a:ea typeface="Montserrat"/>
                <a:cs typeface="Montserrat"/>
                <a:sym typeface="Montserrat"/>
                <a:hlinkClick r:id="rId6"/>
              </a:rPr>
              <a:t>https://drive.google.com/open?id=1yDsW-3uWNveN4ThbIxr9wTCYae3nKFpt</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b="1" lang="pt-BR" sz="1200">
                <a:latin typeface="Montserrat"/>
                <a:ea typeface="Montserrat"/>
                <a:cs typeface="Montserrat"/>
                <a:sym typeface="Montserrat"/>
              </a:rPr>
              <a:t>REGISTRO DA FASE DE CRIAÇÃO</a:t>
            </a:r>
            <a:endParaRPr b="1"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pt-BR" sz="1200" u="sng">
                <a:solidFill>
                  <a:schemeClr val="hlink"/>
                </a:solidFill>
                <a:latin typeface="Montserrat"/>
                <a:ea typeface="Montserrat"/>
                <a:cs typeface="Montserrat"/>
                <a:sym typeface="Montserrat"/>
                <a:hlinkClick r:id="rId7"/>
              </a:rPr>
              <a:t>https://drive.google.com/open?id=1qwk0dPbaiOmTykiPwGz0o0bI3AjoOxvS</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p:nvPr/>
        </p:nvSpPr>
        <p:spPr>
          <a:xfrm>
            <a:off x="0" y="1219200"/>
            <a:ext cx="1792800" cy="94728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txBox="1"/>
          <p:nvPr/>
        </p:nvSpPr>
        <p:spPr>
          <a:xfrm>
            <a:off x="1792800" y="1133525"/>
            <a:ext cx="4815600" cy="2169300"/>
          </a:xfrm>
          <a:prstGeom prst="rect">
            <a:avLst/>
          </a:prstGeom>
          <a:noFill/>
          <a:ln>
            <a:noFill/>
          </a:ln>
        </p:spPr>
        <p:txBody>
          <a:bodyPr anchorCtr="0" anchor="t" bIns="91425" lIns="91425" spcFirstLastPara="1" rIns="91425" wrap="square" tIns="91425">
            <a:noAutofit/>
          </a:bodyPr>
          <a:lstStyle/>
          <a:p>
            <a:pPr indent="0" lvl="0" marL="940435" rtl="0" algn="l">
              <a:spcBef>
                <a:spcPts val="1200"/>
              </a:spcBef>
              <a:spcAft>
                <a:spcPts val="0"/>
              </a:spcAft>
              <a:buNone/>
            </a:pPr>
            <a:r>
              <a:t/>
            </a:r>
            <a:endParaRPr sz="1300">
              <a:solidFill>
                <a:srgbClr val="495052"/>
              </a:solidFill>
              <a:latin typeface="PT Sans"/>
              <a:ea typeface="PT Sans"/>
              <a:cs typeface="PT Sans"/>
              <a:sym typeface="PT Sans"/>
            </a:endParaRPr>
          </a:p>
        </p:txBody>
      </p:sp>
      <p:sp>
        <p:nvSpPr>
          <p:cNvPr id="141" name="Google Shape;141;p19"/>
          <p:cNvSpPr txBox="1"/>
          <p:nvPr/>
        </p:nvSpPr>
        <p:spPr>
          <a:xfrm>
            <a:off x="2078550" y="4290451"/>
            <a:ext cx="4815600" cy="1241700"/>
          </a:xfrm>
          <a:prstGeom prst="rect">
            <a:avLst/>
          </a:prstGeom>
          <a:noFill/>
          <a:ln>
            <a:noFill/>
          </a:ln>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Assim, o grupo Check motivado pela realidade do problema, que é assunto comum no dia a dia desde a educação infantil, que vai além desta instituição pois envolve questões legais exigidas pelo MEC e por perceber o esforço dos professores para a realização de uma atividade, teoricamente, simples, foi procurada uma solução para enfrentar o problema com a maior efetividade possível.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142" name="Google Shape;142;p19"/>
          <p:cNvPicPr preferRelativeResize="0"/>
          <p:nvPr/>
        </p:nvPicPr>
        <p:blipFill>
          <a:blip r:embed="rId3">
            <a:alphaModFix/>
          </a:blip>
          <a:stretch>
            <a:fillRect/>
          </a:stretch>
        </p:blipFill>
        <p:spPr>
          <a:xfrm>
            <a:off x="2078550" y="1835975"/>
            <a:ext cx="5105400" cy="2209800"/>
          </a:xfrm>
          <a:prstGeom prst="rect">
            <a:avLst/>
          </a:prstGeom>
          <a:noFill/>
          <a:ln>
            <a:noFill/>
          </a:ln>
        </p:spPr>
      </p:pic>
      <p:sp>
        <p:nvSpPr>
          <p:cNvPr id="143" name="Google Shape;143;p19"/>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144" name="Google Shape;144;p19"/>
          <p:cNvSpPr txBox="1"/>
          <p:nvPr/>
        </p:nvSpPr>
        <p:spPr>
          <a:xfrm>
            <a:off x="2078550" y="3954050"/>
            <a:ext cx="52932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900">
                <a:solidFill>
                  <a:srgbClr val="495052"/>
                </a:solidFill>
                <a:latin typeface="Montserrat"/>
                <a:ea typeface="Montserrat"/>
                <a:cs typeface="Montserrat"/>
                <a:sym typeface="Montserrat"/>
              </a:rPr>
              <a:t>Captura de tela de pergunta e respostas obtidas no Formulário online para alunos.</a:t>
            </a:r>
            <a:endParaRPr sz="900">
              <a:latin typeface="Montserrat"/>
              <a:ea typeface="Montserrat"/>
              <a:cs typeface="Montserrat"/>
              <a:sym typeface="Montserra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82"/>
          <p:cNvSpPr/>
          <p:nvPr/>
        </p:nvSpPr>
        <p:spPr>
          <a:xfrm>
            <a:off x="-43200" y="4773600"/>
            <a:ext cx="7603200" cy="59184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2"/>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789" name="Google Shape;789;p82"/>
          <p:cNvSpPr txBox="1"/>
          <p:nvPr/>
        </p:nvSpPr>
        <p:spPr>
          <a:xfrm>
            <a:off x="1409700" y="1790700"/>
            <a:ext cx="5183400" cy="68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b="1" lang="pt-BR" sz="1200">
                <a:latin typeface="Montserrat"/>
                <a:ea typeface="Montserrat"/>
                <a:cs typeface="Montserrat"/>
                <a:sym typeface="Montserrat"/>
              </a:rPr>
              <a:t>SLIDE DE APRESENTAÇÃO</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pt-BR" sz="1200" u="sng">
                <a:solidFill>
                  <a:schemeClr val="hlink"/>
                </a:solidFill>
                <a:latin typeface="Montserrat"/>
                <a:ea typeface="Montserrat"/>
                <a:cs typeface="Montserrat"/>
                <a:sym typeface="Montserrat"/>
                <a:hlinkClick r:id="rId3"/>
              </a:rPr>
              <a:t>https://drive.google.com/open?id=1LlY02dBqKOHo3gr2g1ocs-U7gBgib0UA</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b="1" lang="pt-BR" sz="1200">
                <a:latin typeface="Montserrat"/>
                <a:ea typeface="Montserrat"/>
                <a:cs typeface="Montserrat"/>
                <a:sym typeface="Montserrat"/>
              </a:rPr>
              <a:t>VALIDAÇÃO COM O CLIENTE</a:t>
            </a:r>
            <a:endParaRPr b="1"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pt-BR" sz="1200" u="sng">
                <a:solidFill>
                  <a:schemeClr val="hlink"/>
                </a:solidFill>
                <a:latin typeface="Montserrat"/>
                <a:ea typeface="Montserrat"/>
                <a:cs typeface="Montserrat"/>
                <a:sym typeface="Montserrat"/>
                <a:hlinkClick r:id="rId4"/>
              </a:rPr>
              <a:t>https://drive.google.com/open?id=1y3B-kibBj5vx7GWWqSLgjNiP7ONPcXVH</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b="1" lang="pt-BR" sz="1200">
                <a:latin typeface="Montserrat"/>
                <a:ea typeface="Montserrat"/>
                <a:cs typeface="Montserrat"/>
                <a:sym typeface="Montserrat"/>
              </a:rPr>
              <a:t>CÓDIGO</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pt-BR" sz="1200" u="sng">
                <a:solidFill>
                  <a:schemeClr val="hlink"/>
                </a:solidFill>
                <a:latin typeface="Montserrat"/>
                <a:ea typeface="Montserrat"/>
                <a:cs typeface="Montserrat"/>
                <a:sym typeface="Montserrat"/>
                <a:hlinkClick r:id="rId5"/>
              </a:rPr>
              <a:t>https://drive.google.com/file/d/1BUeNX1by6XG5szASYDBgjI7hl05zXJqO/view?usp=sharing</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p:nvPr/>
        </p:nvSpPr>
        <p:spPr>
          <a:xfrm>
            <a:off x="-43200" y="3697200"/>
            <a:ext cx="7603200" cy="69948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50" name="Google Shape;150;p20"/>
          <p:cNvSpPr txBox="1"/>
          <p:nvPr/>
        </p:nvSpPr>
        <p:spPr>
          <a:xfrm>
            <a:off x="1836000" y="15120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4200">
                <a:latin typeface="Montserrat"/>
                <a:ea typeface="Montserrat"/>
                <a:cs typeface="Montserrat"/>
                <a:sym typeface="Montserrat"/>
              </a:rPr>
              <a:t>2. PESQUISA</a:t>
            </a:r>
            <a:endParaRPr b="1" sz="4200">
              <a:latin typeface="Montserrat"/>
              <a:ea typeface="Montserrat"/>
              <a:cs typeface="Montserrat"/>
              <a:sym typeface="Montserrat"/>
            </a:endParaRPr>
          </a:p>
        </p:txBody>
      </p:sp>
      <p:sp>
        <p:nvSpPr>
          <p:cNvPr id="151" name="Google Shape;151;p20"/>
          <p:cNvSpPr txBox="1"/>
          <p:nvPr/>
        </p:nvSpPr>
        <p:spPr>
          <a:xfrm>
            <a:off x="1836000" y="2293050"/>
            <a:ext cx="4560000" cy="1315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3600">
                <a:latin typeface="Montserrat"/>
                <a:ea typeface="Montserrat"/>
                <a:cs typeface="Montserrat"/>
                <a:sym typeface="Montserrat"/>
              </a:rPr>
              <a:t>2.1 ROTEIRO DE PESQUISA</a:t>
            </a:r>
            <a:endParaRPr b="1" sz="3600">
              <a:latin typeface="Montserrat"/>
              <a:ea typeface="Montserrat"/>
              <a:cs typeface="Montserrat"/>
              <a:sym typeface="Montserrat"/>
            </a:endParaRPr>
          </a:p>
        </p:txBody>
      </p:sp>
      <p:sp>
        <p:nvSpPr>
          <p:cNvPr id="152" name="Google Shape;152;p20"/>
          <p:cNvSpPr txBox="1"/>
          <p:nvPr/>
        </p:nvSpPr>
        <p:spPr>
          <a:xfrm>
            <a:off x="1920125" y="36972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400">
                <a:latin typeface="Montserrat"/>
                <a:ea typeface="Montserrat"/>
                <a:cs typeface="Montserrat"/>
                <a:sym typeface="Montserrat"/>
              </a:rPr>
              <a:t>2.1.1 </a:t>
            </a:r>
            <a:r>
              <a:rPr b="1" lang="pt-BR" sz="2400">
                <a:latin typeface="Montserrat"/>
                <a:ea typeface="Montserrat"/>
                <a:cs typeface="Montserrat"/>
                <a:sym typeface="Montserrat"/>
              </a:rPr>
              <a:t>OBJETIVOS DE PESQUISA</a:t>
            </a:r>
            <a:endParaRPr b="1" sz="2400">
              <a:latin typeface="Montserrat"/>
              <a:ea typeface="Montserrat"/>
              <a:cs typeface="Montserrat"/>
              <a:sym typeface="Montserrat"/>
            </a:endParaRPr>
          </a:p>
        </p:txBody>
      </p:sp>
      <p:sp>
        <p:nvSpPr>
          <p:cNvPr id="153" name="Google Shape;153;p20"/>
          <p:cNvSpPr txBox="1"/>
          <p:nvPr/>
        </p:nvSpPr>
        <p:spPr>
          <a:xfrm>
            <a:off x="2087550" y="4805100"/>
            <a:ext cx="4808700" cy="4779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200">
              <a:solidFill>
                <a:srgbClr val="495052"/>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Foram definidos os objetivos que a pesquisa buscava atender. Foram listados a seguir:</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Conhecer o perfil dos grupos de pessoas envolvidas com o problema;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Entender como as pessoas lidam atualmente com o problema;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Entender como as pessoas se sentem perante o problema;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Observar como as pessoas se comportam durante o processo de registro de presença;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Conhecer o funcionamento do Sistema AcadWeb;</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Conhecer a opinião dos professores da CESAR School que são usuários do Sistema AcadWeb;</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Colher sugestões de mudanças dos envolvidos no problema;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Conhecer exemplos do que já foi feito no meio acadêmico que se relaciona com o tema do problema;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Conhecer soluções que se relacionem de alguma forma com o problema e que estão atualmente no mercado .</a:t>
            </a:r>
            <a:endParaRPr sz="12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495052"/>
              </a:solidFill>
              <a:latin typeface="Montserrat"/>
              <a:ea typeface="Montserrat"/>
              <a:cs typeface="Montserrat"/>
              <a:sym typeface="Montserrat"/>
            </a:endParaRPr>
          </a:p>
        </p:txBody>
      </p:sp>
      <p:sp>
        <p:nvSpPr>
          <p:cNvPr id="154" name="Google Shape;154;p20"/>
          <p:cNvSpPr/>
          <p:nvPr/>
        </p:nvSpPr>
        <p:spPr>
          <a:xfrm>
            <a:off x="0" y="1512000"/>
            <a:ext cx="1792800" cy="9180000"/>
          </a:xfrm>
          <a:prstGeom prst="rect">
            <a:avLst/>
          </a:prstGeom>
          <a:solidFill>
            <a:srgbClr val="5EB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latin typeface="Montserrat"/>
                <a:ea typeface="Montserrat"/>
                <a:cs typeface="Montserrat"/>
                <a:sym typeface="Montserrat"/>
              </a:rPr>
              <a:t>‹#›</a:t>
            </a:fld>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p:nvPr/>
        </p:nvSpPr>
        <p:spPr>
          <a:xfrm>
            <a:off x="0" y="4972050"/>
            <a:ext cx="7560000" cy="57198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txBox="1"/>
          <p:nvPr/>
        </p:nvSpPr>
        <p:spPr>
          <a:xfrm>
            <a:off x="1689400" y="635700"/>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400">
                <a:latin typeface="Montserrat"/>
                <a:ea typeface="Montserrat"/>
                <a:cs typeface="Montserrat"/>
                <a:sym typeface="Montserrat"/>
              </a:rPr>
              <a:t>2.1.2 HIPÓTESES DE PESQUISA</a:t>
            </a:r>
            <a:endParaRPr b="1" sz="2400">
              <a:latin typeface="Montserrat"/>
              <a:ea typeface="Montserrat"/>
              <a:cs typeface="Montserrat"/>
              <a:sym typeface="Montserrat"/>
            </a:endParaRPr>
          </a:p>
        </p:txBody>
      </p:sp>
      <p:sp>
        <p:nvSpPr>
          <p:cNvPr id="162" name="Google Shape;162;p21"/>
          <p:cNvSpPr txBox="1"/>
          <p:nvPr/>
        </p:nvSpPr>
        <p:spPr>
          <a:xfrm>
            <a:off x="1689400" y="1551150"/>
            <a:ext cx="4932900" cy="31902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Algumas hipóteses de pesquisa foram definidas para servirem de base na busca de respostas. Foram listadas a seguir:</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304800" lvl="0" marL="457200" rtl="0" algn="just">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O AcadWeb é complicado para os professores registrarem as faltas dos alunos;</a:t>
            </a:r>
            <a:endParaRPr sz="1200">
              <a:solidFill>
                <a:schemeClr val="dk1"/>
              </a:solidFill>
              <a:latin typeface="Montserrat"/>
              <a:ea typeface="Montserrat"/>
              <a:cs typeface="Montserrat"/>
              <a:sym typeface="Montserrat"/>
            </a:endParaRPr>
          </a:p>
          <a:p>
            <a:pPr indent="-304800" lvl="0" marL="457200" rtl="0" algn="just">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O sistema é ineficiente;</a:t>
            </a:r>
            <a:endParaRPr sz="1200">
              <a:solidFill>
                <a:schemeClr val="dk1"/>
              </a:solidFill>
              <a:latin typeface="Montserrat"/>
              <a:ea typeface="Montserrat"/>
              <a:cs typeface="Montserrat"/>
              <a:sym typeface="Montserrat"/>
            </a:endParaRPr>
          </a:p>
          <a:p>
            <a:pPr indent="-304800" lvl="0" marL="457200" rtl="0" algn="just">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Os professores não gostam de fazer a chamada;</a:t>
            </a:r>
            <a:endParaRPr sz="1200">
              <a:solidFill>
                <a:schemeClr val="dk1"/>
              </a:solidFill>
              <a:latin typeface="Montserrat"/>
              <a:ea typeface="Montserrat"/>
              <a:cs typeface="Montserrat"/>
              <a:sym typeface="Montserrat"/>
            </a:endParaRPr>
          </a:p>
          <a:p>
            <a:pPr indent="-304800" lvl="0" marL="457200" rtl="0" algn="just">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O barulho da conversa das pessoas atrapalha a chamada oral;</a:t>
            </a:r>
            <a:endParaRPr sz="1200">
              <a:solidFill>
                <a:schemeClr val="dk1"/>
              </a:solidFill>
              <a:latin typeface="Montserrat"/>
              <a:ea typeface="Montserrat"/>
              <a:cs typeface="Montserrat"/>
              <a:sym typeface="Montserrat"/>
            </a:endParaRPr>
          </a:p>
          <a:p>
            <a:pPr indent="-304800" lvl="0" marL="457200" rtl="0" algn="just">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A quantidade de alunos na sala de aula interfere na velocidade da chamada, podendo ser mais lenta ou mais rápida;</a:t>
            </a:r>
            <a:endParaRPr sz="1200">
              <a:solidFill>
                <a:schemeClr val="dk1"/>
              </a:solidFill>
              <a:latin typeface="Montserrat"/>
              <a:ea typeface="Montserrat"/>
              <a:cs typeface="Montserrat"/>
              <a:sym typeface="Montserrat"/>
            </a:endParaRPr>
          </a:p>
          <a:p>
            <a:pPr indent="-304800" lvl="0" marL="457200" rtl="0" algn="just">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A causa do problema é o sistema AcadWeb;</a:t>
            </a:r>
            <a:endParaRPr sz="1200">
              <a:solidFill>
                <a:schemeClr val="dk1"/>
              </a:solidFill>
              <a:latin typeface="Montserrat"/>
              <a:ea typeface="Montserrat"/>
              <a:cs typeface="Montserrat"/>
              <a:sym typeface="Montserrat"/>
            </a:endParaRPr>
          </a:p>
          <a:p>
            <a:pPr indent="-304800" lvl="0" marL="457200" rtl="0" algn="just">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Os alunos são indiferentes quanto ao tempo da chamada.</a:t>
            </a:r>
            <a:endParaRPr sz="12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495052"/>
              </a:solidFill>
              <a:latin typeface="Montserrat"/>
              <a:ea typeface="Montserrat"/>
              <a:cs typeface="Montserrat"/>
              <a:sym typeface="Montserrat"/>
            </a:endParaRPr>
          </a:p>
        </p:txBody>
      </p:sp>
      <p:sp>
        <p:nvSpPr>
          <p:cNvPr id="163" name="Google Shape;163;p21"/>
          <p:cNvSpPr txBox="1"/>
          <p:nvPr/>
        </p:nvSpPr>
        <p:spPr>
          <a:xfrm>
            <a:off x="1875850" y="5087275"/>
            <a:ext cx="4560000" cy="79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2400">
                <a:latin typeface="Montserrat"/>
                <a:ea typeface="Montserrat"/>
                <a:cs typeface="Montserrat"/>
                <a:sym typeface="Montserrat"/>
              </a:rPr>
              <a:t>2.1.3 PLANEJAMENTO</a:t>
            </a:r>
            <a:endParaRPr b="1" sz="2400">
              <a:latin typeface="Montserrat"/>
              <a:ea typeface="Montserrat"/>
              <a:cs typeface="Montserrat"/>
              <a:sym typeface="Montserrat"/>
            </a:endParaRPr>
          </a:p>
        </p:txBody>
      </p:sp>
      <p:sp>
        <p:nvSpPr>
          <p:cNvPr id="164" name="Google Shape;164;p21"/>
          <p:cNvSpPr txBox="1"/>
          <p:nvPr/>
        </p:nvSpPr>
        <p:spPr>
          <a:xfrm>
            <a:off x="1689400" y="5619775"/>
            <a:ext cx="4932900" cy="34971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A partir dos objetivos de pesquisa e das hipóteses, foi feito um planejamento para basear as entrevistas e formulários.</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Que perguntas quero que sejam respondidas?</a:t>
            </a:r>
            <a:endParaRPr sz="1200">
              <a:solidFill>
                <a:schemeClr val="dk1"/>
              </a:solidFill>
              <a:latin typeface="Montserrat"/>
              <a:ea typeface="Montserrat"/>
              <a:cs typeface="Montserrat"/>
              <a:sym typeface="Montserrat"/>
            </a:endParaRPr>
          </a:p>
          <a:p>
            <a:pPr indent="-304800" lvl="1"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Quem são os envolvidos com o processo de registro de presença nas aulas?</a:t>
            </a:r>
            <a:endParaRPr sz="1200">
              <a:solidFill>
                <a:schemeClr val="dk1"/>
              </a:solidFill>
              <a:latin typeface="Montserrat"/>
              <a:ea typeface="Montserrat"/>
              <a:cs typeface="Montserrat"/>
              <a:sym typeface="Montserrat"/>
            </a:endParaRPr>
          </a:p>
          <a:p>
            <a:pPr indent="-304800" lvl="1"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Como funciona o sistema de chamada? </a:t>
            </a:r>
            <a:endParaRPr sz="1200">
              <a:solidFill>
                <a:schemeClr val="dk1"/>
              </a:solidFill>
              <a:latin typeface="Montserrat"/>
              <a:ea typeface="Montserrat"/>
              <a:cs typeface="Montserrat"/>
              <a:sym typeface="Montserrat"/>
            </a:endParaRPr>
          </a:p>
          <a:p>
            <a:pPr indent="-304800" lvl="1"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O que os professores e os alunos acham do momento de chamada? </a:t>
            </a:r>
            <a:endParaRPr sz="1200">
              <a:solidFill>
                <a:schemeClr val="dk1"/>
              </a:solidFill>
              <a:latin typeface="Montserrat"/>
              <a:ea typeface="Montserrat"/>
              <a:cs typeface="Montserrat"/>
              <a:sym typeface="Montserrat"/>
            </a:endParaRPr>
          </a:p>
          <a:p>
            <a:pPr indent="-304800" lvl="1"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Como eles se sentem durante o processo de registro de presença? </a:t>
            </a:r>
            <a:endParaRPr sz="1200">
              <a:solidFill>
                <a:schemeClr val="dk1"/>
              </a:solidFill>
              <a:latin typeface="Montserrat"/>
              <a:ea typeface="Montserrat"/>
              <a:cs typeface="Montserrat"/>
              <a:sym typeface="Montserrat"/>
            </a:endParaRPr>
          </a:p>
          <a:p>
            <a:pPr indent="-304800" lvl="1"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Qual o comportamento das pessoas durante o processo e registro de presença?</a:t>
            </a:r>
            <a:endParaRPr sz="1200">
              <a:solidFill>
                <a:schemeClr val="dk1"/>
              </a:solidFill>
              <a:latin typeface="Montserrat"/>
              <a:ea typeface="Montserrat"/>
              <a:cs typeface="Montserrat"/>
              <a:sym typeface="Montserrat"/>
            </a:endParaRPr>
          </a:p>
          <a:p>
            <a:pPr indent="-304800" lvl="1"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Quais são as experiências dos usuários com esse momento? </a:t>
            </a:r>
            <a:endParaRPr sz="1200">
              <a:solidFill>
                <a:schemeClr val="dk1"/>
              </a:solidFill>
              <a:latin typeface="Montserrat"/>
              <a:ea typeface="Montserrat"/>
              <a:cs typeface="Montserrat"/>
              <a:sym typeface="Montserrat"/>
            </a:endParaRPr>
          </a:p>
          <a:p>
            <a:pPr indent="-304800" lvl="1"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Como o Sistema AcadWeb funciona?</a:t>
            </a:r>
            <a:endParaRPr sz="1200">
              <a:solidFill>
                <a:srgbClr val="495052"/>
              </a:solidFill>
              <a:latin typeface="Montserrat"/>
              <a:ea typeface="Montserrat"/>
              <a:cs typeface="Montserrat"/>
              <a:sym typeface="Montserrat"/>
            </a:endParaRPr>
          </a:p>
        </p:txBody>
      </p:sp>
      <p:sp>
        <p:nvSpPr>
          <p:cNvPr id="165" name="Google Shape;165;p21"/>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